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7" r:id="rId3"/>
    <p:sldId id="259" r:id="rId4"/>
    <p:sldId id="26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-43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breese\Desktop\Title-page-blue-swoop-ima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2707"/>
            <a:ext cx="12191999" cy="6864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000" y="152401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30400" y="19050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4946094-4152-4E8C-8EAF-529AD40F763D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180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940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295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758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breese\Desktop\Title-page-blue-swoop-ima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" y="-6080"/>
            <a:ext cx="12191999" cy="6864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599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966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178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883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586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92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881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breese\Desktop\blue-wave-top-2.pn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3738"/>
            <a:ext cx="12192000" cy="2036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0" y="0"/>
            <a:ext cx="12192000" cy="1828800"/>
          </a:xfrm>
          <a:prstGeom prst="rect">
            <a:avLst/>
          </a:prstGeom>
          <a:solidFill>
            <a:srgbClr val="FFFFFF">
              <a:alpha val="3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7" name="Picture 2" descr="C:\Users\breese\Desktop\blue-wave-top-1.pn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132218">
            <a:off x="6227619" y="3903273"/>
            <a:ext cx="7988300" cy="2295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72C62-483B-48D1-818C-1B15E47E6982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3200" y="6451662"/>
            <a:ext cx="1071093" cy="24120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524001" y="6433767"/>
            <a:ext cx="36772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75000"/>
                  </a:schemeClr>
                </a:solidFill>
              </a:rPr>
              <a:t>Dimensional Control Systems |</a:t>
            </a:r>
            <a:r>
              <a:rPr lang="en-US" sz="1200" baseline="0" dirty="0">
                <a:solidFill>
                  <a:schemeClr val="bg1">
                    <a:lumMod val="75000"/>
                  </a:schemeClr>
                </a:solidFill>
              </a:rPr>
              <a:t> 2016 All Rights Reserved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551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ATOS </a:t>
            </a:r>
            <a:r>
              <a:rPr lang="en-US" dirty="0"/>
              <a:t>Translator Guide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1"/>
            <a:ext cx="10972800" cy="4525963"/>
          </a:xfrm>
        </p:spPr>
        <p:txBody>
          <a:bodyPr/>
          <a:lstStyle/>
          <a:p>
            <a:r>
              <a:rPr lang="en-US" b="1" dirty="0"/>
              <a:t>Date</a:t>
            </a:r>
            <a:r>
              <a:rPr lang="en-US" dirty="0"/>
              <a:t>: </a:t>
            </a:r>
            <a:r>
              <a:rPr lang="en-US" dirty="0" smtClean="0"/>
              <a:t>4/22/2021</a:t>
            </a:r>
            <a:endParaRPr lang="en-US" dirty="0"/>
          </a:p>
          <a:p>
            <a:r>
              <a:rPr lang="en-US" b="1" dirty="0"/>
              <a:t>Macro Name</a:t>
            </a:r>
            <a:r>
              <a:rPr lang="en-US" dirty="0"/>
              <a:t>:  </a:t>
            </a:r>
            <a:r>
              <a:rPr lang="en-US" dirty="0" err="1" smtClean="0"/>
              <a:t>dgATOS_Standard</a:t>
            </a:r>
            <a:endParaRPr lang="en-US" dirty="0"/>
          </a:p>
          <a:p>
            <a:r>
              <a:rPr lang="en-US" b="1" dirty="0" smtClean="0"/>
              <a:t>Macro </a:t>
            </a:r>
            <a:r>
              <a:rPr lang="en-US" b="1" dirty="0"/>
              <a:t>Description</a:t>
            </a:r>
            <a:r>
              <a:rPr lang="en-US" dirty="0"/>
              <a:t>: Macro for ATOS </a:t>
            </a:r>
            <a:r>
              <a:rPr lang="en-US" dirty="0" smtClean="0"/>
              <a:t>TXT files</a:t>
            </a:r>
            <a:endParaRPr lang="en-US" dirty="0"/>
          </a:p>
          <a:p>
            <a:r>
              <a:rPr lang="en-US" b="1" dirty="0"/>
              <a:t>Created By</a:t>
            </a:r>
            <a:r>
              <a:rPr lang="en-US" dirty="0"/>
              <a:t>: </a:t>
            </a:r>
            <a:r>
              <a:rPr lang="en-US" dirty="0" smtClean="0"/>
              <a:t>Rishi Rughooputh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5941498"/>
            <a:ext cx="112943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Reference DCS USE </a:t>
            </a:r>
            <a:r>
              <a:rPr lang="en-US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ONLY: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https://helpdesk.3dcs.com/WorkOrder.do?woMode=viewWO&amp;woID=69299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97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7E7B12-D112-4204-AAFB-6155EA686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1AF0375-67F1-468E-BB83-9F322CA73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This guide will help you understand what file structure is required for the ATOS translator to work.</a:t>
            </a:r>
          </a:p>
          <a:p>
            <a:r>
              <a:rPr lang="en-US" dirty="0" smtClean="0"/>
              <a:t>The </a:t>
            </a:r>
            <a:r>
              <a:rPr lang="en-US" dirty="0"/>
              <a:t>format of the file </a:t>
            </a:r>
            <a:r>
              <a:rPr lang="en-US" dirty="0" smtClean="0"/>
              <a:t>needs </a:t>
            </a:r>
            <a:r>
              <a:rPr lang="en-US" dirty="0"/>
              <a:t>to match the format of the sample file </a:t>
            </a:r>
            <a:r>
              <a:rPr lang="en-US" dirty="0" smtClean="0"/>
              <a:t>shown. </a:t>
            </a:r>
          </a:p>
          <a:p>
            <a:r>
              <a:rPr lang="en-US" dirty="0"/>
              <a:t>A</a:t>
            </a:r>
            <a:r>
              <a:rPr lang="en-US" dirty="0" smtClean="0"/>
              <a:t>ny </a:t>
            </a:r>
            <a:r>
              <a:rPr lang="en-US" dirty="0"/>
              <a:t>changes to the format may cause issue in reading the file correctly.</a:t>
            </a:r>
          </a:p>
          <a:p>
            <a:r>
              <a:rPr lang="en-US" dirty="0"/>
              <a:t>This package contains: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2 ATOS </a:t>
            </a:r>
            <a:r>
              <a:rPr lang="en-US" dirty="0"/>
              <a:t>Sample measurement </a:t>
            </a:r>
            <a:r>
              <a:rPr lang="en-US" dirty="0" smtClean="0"/>
              <a:t>files</a:t>
            </a:r>
          </a:p>
          <a:p>
            <a:pPr marL="1371600" lvl="2" indent="-514350">
              <a:buFont typeface="+mj-lt"/>
              <a:buAutoNum type="alphaLcParenR"/>
            </a:pPr>
            <a:r>
              <a:rPr lang="en-US" dirty="0" smtClean="0"/>
              <a:t>Single-sample file</a:t>
            </a:r>
          </a:p>
          <a:p>
            <a:pPr marL="1371600" lvl="2" indent="-514350">
              <a:buFont typeface="+mj-lt"/>
              <a:buAutoNum type="alphaLcParenR"/>
            </a:pPr>
            <a:r>
              <a:rPr lang="en-US" dirty="0" smtClean="0"/>
              <a:t>Multiple-samples file 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ATOS Translator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PowerPoint </a:t>
            </a:r>
            <a:r>
              <a:rPr lang="en-US" dirty="0" smtClean="0"/>
              <a:t>Document highlighting </a:t>
            </a:r>
            <a:r>
              <a:rPr lang="en-US" dirty="0"/>
              <a:t>different sections required in </a:t>
            </a:r>
            <a:r>
              <a:rPr lang="en-US" dirty="0" smtClean="0"/>
              <a:t>a sample </a:t>
            </a:r>
            <a:r>
              <a:rPr lang="en-US" dirty="0"/>
              <a:t>file</a:t>
            </a:r>
            <a:r>
              <a:rPr lang="en-US" dirty="0" smtClean="0"/>
              <a:t>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PowerPoint Document showing how to import a translator &amp; sample file to QDM3D &amp; </a:t>
            </a:r>
            <a:r>
              <a:rPr lang="en-US" dirty="0" err="1" smtClean="0"/>
              <a:t>QDMWeb</a:t>
            </a:r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82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9CB57D-EBA1-438E-86CE-6A8A4483F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206577"/>
            <a:ext cx="10972800" cy="1143000"/>
          </a:xfrm>
        </p:spPr>
        <p:txBody>
          <a:bodyPr/>
          <a:lstStyle/>
          <a:p>
            <a:r>
              <a:rPr lang="en-US" dirty="0" smtClean="0"/>
              <a:t>Single-Sample </a:t>
            </a:r>
            <a:r>
              <a:rPr lang="en-US" dirty="0"/>
              <a:t>file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6DE6B52-4956-4F08-BE64-C150DD7F6F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377" y="1600201"/>
            <a:ext cx="109728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Header Info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JSN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Date &amp; Time</a:t>
            </a:r>
          </a:p>
          <a:p>
            <a:r>
              <a:rPr lang="en-US" dirty="0"/>
              <a:t>Each Measurement</a:t>
            </a:r>
          </a:p>
          <a:p>
            <a:pPr marL="971550" lvl="1" indent="-514350">
              <a:buAutoNum type="arabicPeriod" startAt="3"/>
            </a:pPr>
            <a:r>
              <a:rPr lang="en-US" dirty="0" smtClean="0"/>
              <a:t>Feature name</a:t>
            </a:r>
          </a:p>
          <a:p>
            <a:pPr marL="971550" lvl="1" indent="-514350">
              <a:buAutoNum type="arabicPeriod" startAt="3"/>
            </a:pPr>
            <a:r>
              <a:rPr lang="en-US" dirty="0" smtClean="0"/>
              <a:t>Attribute name</a:t>
            </a:r>
          </a:p>
          <a:p>
            <a:pPr marL="971550" lvl="1" indent="-514350">
              <a:buAutoNum type="arabicPeriod" startAt="3"/>
            </a:pPr>
            <a:r>
              <a:rPr lang="en-US" dirty="0" smtClean="0"/>
              <a:t>Nominal value</a:t>
            </a:r>
            <a:endParaRPr lang="en-US" dirty="0"/>
          </a:p>
          <a:p>
            <a:pPr marL="971550" lvl="1" indent="-514350">
              <a:buAutoNum type="arabicPeriod" startAt="6"/>
            </a:pPr>
            <a:r>
              <a:rPr lang="en-US" dirty="0" err="1" smtClean="0"/>
              <a:t>Upr</a:t>
            </a:r>
            <a:r>
              <a:rPr lang="en-US" dirty="0" smtClean="0"/>
              <a:t> </a:t>
            </a:r>
            <a:r>
              <a:rPr lang="en-US" dirty="0" err="1" smtClean="0"/>
              <a:t>Tol</a:t>
            </a:r>
            <a:endParaRPr lang="en-US" dirty="0" smtClean="0"/>
          </a:p>
          <a:p>
            <a:pPr marL="1188720" lvl="2" indent="-274320"/>
            <a:r>
              <a:rPr lang="en-US" sz="1900" dirty="0" smtClean="0"/>
              <a:t>USL=Nominal + </a:t>
            </a:r>
            <a:r>
              <a:rPr lang="en-US" sz="1900" dirty="0" err="1" smtClean="0"/>
              <a:t>Upr</a:t>
            </a:r>
            <a:r>
              <a:rPr lang="en-US" sz="1900" dirty="0" smtClean="0"/>
              <a:t> </a:t>
            </a:r>
            <a:r>
              <a:rPr lang="en-US" sz="1900" dirty="0" err="1" smtClean="0"/>
              <a:t>Tol</a:t>
            </a:r>
            <a:endParaRPr lang="en-US" sz="1900" dirty="0"/>
          </a:p>
          <a:p>
            <a:pPr marL="971550" lvl="1" indent="-514350">
              <a:buAutoNum type="arabicPeriod" startAt="6"/>
            </a:pPr>
            <a:r>
              <a:rPr lang="en-US" dirty="0" err="1" smtClean="0"/>
              <a:t>Lwr</a:t>
            </a:r>
            <a:r>
              <a:rPr lang="en-US" dirty="0" smtClean="0"/>
              <a:t> </a:t>
            </a:r>
            <a:r>
              <a:rPr lang="en-US" dirty="0" err="1" smtClean="0"/>
              <a:t>Tol</a:t>
            </a:r>
            <a:endParaRPr lang="en-US" dirty="0" smtClean="0"/>
          </a:p>
          <a:p>
            <a:pPr marL="1188720" lvl="2" indent="-274320"/>
            <a:r>
              <a:rPr lang="en-US" sz="1900" dirty="0"/>
              <a:t>LSL=Nominal + </a:t>
            </a:r>
            <a:r>
              <a:rPr lang="en-US" sz="1900" dirty="0" err="1"/>
              <a:t>Lwr</a:t>
            </a:r>
            <a:r>
              <a:rPr lang="en-US" sz="1900" dirty="0"/>
              <a:t> </a:t>
            </a:r>
            <a:r>
              <a:rPr lang="en-US" sz="1900" dirty="0" err="1" smtClean="0"/>
              <a:t>Tol</a:t>
            </a:r>
            <a:endParaRPr lang="en-US" sz="1900" dirty="0" smtClean="0"/>
          </a:p>
          <a:p>
            <a:pPr marL="971550" lvl="1" indent="-514350">
              <a:buAutoNum type="arabicPeriod" startAt="6"/>
            </a:pPr>
            <a:r>
              <a:rPr lang="en-US" dirty="0" smtClean="0"/>
              <a:t>Actual Measured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961766" y="2373990"/>
            <a:ext cx="1451295" cy="60016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The date and time of the CSV file will be used</a:t>
            </a:r>
          </a:p>
        </p:txBody>
      </p:sp>
      <p:sp>
        <p:nvSpPr>
          <p:cNvPr id="8" name="Right Arrow 7"/>
          <p:cNvSpPr/>
          <p:nvPr/>
        </p:nvSpPr>
        <p:spPr>
          <a:xfrm>
            <a:off x="3433162" y="2419762"/>
            <a:ext cx="469783" cy="1929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179567" y="2112380"/>
            <a:ext cx="233494" cy="26161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774018" y="1977791"/>
            <a:ext cx="1920721" cy="26161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The </a:t>
            </a:r>
            <a:r>
              <a:rPr lang="en-US" sz="1100" dirty="0" smtClean="0"/>
              <a:t>CSV filename </a:t>
            </a:r>
            <a:r>
              <a:rPr lang="en-US" sz="1100" dirty="0"/>
              <a:t>will be used</a:t>
            </a:r>
          </a:p>
        </p:txBody>
      </p:sp>
      <p:sp>
        <p:nvSpPr>
          <p:cNvPr id="22" name="Right Arrow 21"/>
          <p:cNvSpPr/>
          <p:nvPr/>
        </p:nvSpPr>
        <p:spPr>
          <a:xfrm>
            <a:off x="2251065" y="2013202"/>
            <a:ext cx="469783" cy="1929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461245" y="1717092"/>
            <a:ext cx="233494" cy="26161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</a:t>
            </a:r>
            <a:endParaRPr lang="en-US" sz="1100" dirty="0"/>
          </a:p>
        </p:txBody>
      </p:sp>
      <p:sp>
        <p:nvSpPr>
          <p:cNvPr id="15" name="TextBox 14"/>
          <p:cNvSpPr txBox="1"/>
          <p:nvPr/>
        </p:nvSpPr>
        <p:spPr>
          <a:xfrm>
            <a:off x="8630695" y="3874501"/>
            <a:ext cx="233494" cy="26161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7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348563" y="3874501"/>
            <a:ext cx="233494" cy="26161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6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233443" y="3874501"/>
            <a:ext cx="233494" cy="26161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474088" y="3874501"/>
            <a:ext cx="233494" cy="26161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4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007382" y="3874501"/>
            <a:ext cx="233494" cy="26161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927066" y="3874501"/>
            <a:ext cx="233494" cy="26161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8</a:t>
            </a:r>
            <a:endParaRPr lang="en-US" sz="1100" dirty="0"/>
          </a:p>
        </p:txBody>
      </p:sp>
      <p:grpSp>
        <p:nvGrpSpPr>
          <p:cNvPr id="9" name="Group 8"/>
          <p:cNvGrpSpPr/>
          <p:nvPr/>
        </p:nvGrpSpPr>
        <p:grpSpPr>
          <a:xfrm>
            <a:off x="4593741" y="4165456"/>
            <a:ext cx="7499098" cy="1705909"/>
            <a:chOff x="4593741" y="4165456"/>
            <a:chExt cx="7499098" cy="1705909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0100" r="7810" b="15459"/>
            <a:stretch/>
          </p:blipFill>
          <p:spPr bwMode="auto">
            <a:xfrm>
              <a:off x="4593741" y="4165456"/>
              <a:ext cx="7499098" cy="17059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26" name="Straight Connector 25"/>
            <p:cNvCxnSpPr/>
            <p:nvPr/>
          </p:nvCxnSpPr>
          <p:spPr>
            <a:xfrm>
              <a:off x="4850624" y="4602537"/>
              <a:ext cx="0" cy="210312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869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4261764" y="4136059"/>
            <a:ext cx="7772400" cy="1832614"/>
            <a:chOff x="4261764" y="4136059"/>
            <a:chExt cx="7772400" cy="1832614"/>
          </a:xfrm>
        </p:grpSpPr>
        <p:grpSp>
          <p:nvGrpSpPr>
            <p:cNvPr id="38" name="Group 37"/>
            <p:cNvGrpSpPr/>
            <p:nvPr/>
          </p:nvGrpSpPr>
          <p:grpSpPr>
            <a:xfrm>
              <a:off x="4261764" y="4136059"/>
              <a:ext cx="7772400" cy="1832614"/>
              <a:chOff x="4261764" y="4136059"/>
              <a:chExt cx="7772400" cy="1832614"/>
            </a:xfrm>
          </p:grpSpPr>
          <p:pic>
            <p:nvPicPr>
              <p:cNvPr id="1031" name="Picture 7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34406" r="17169" b="12845"/>
              <a:stretch/>
            </p:blipFill>
            <p:spPr bwMode="auto">
              <a:xfrm>
                <a:off x="4261764" y="4136059"/>
                <a:ext cx="7772400" cy="18326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31" name="Straight Connector 30"/>
              <p:cNvCxnSpPr/>
              <p:nvPr/>
            </p:nvCxnSpPr>
            <p:spPr>
              <a:xfrm>
                <a:off x="8815195" y="4310880"/>
                <a:ext cx="3206048" cy="0"/>
              </a:xfrm>
              <a:prstGeom prst="line">
                <a:avLst/>
              </a:prstGeom>
              <a:ln w="158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4" name="Straight Connector 33"/>
            <p:cNvCxnSpPr/>
            <p:nvPr/>
          </p:nvCxnSpPr>
          <p:spPr>
            <a:xfrm>
              <a:off x="4455164" y="4445089"/>
              <a:ext cx="0" cy="164592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9CB57D-EBA1-438E-86CE-6A8A4483F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206577"/>
            <a:ext cx="10972800" cy="1143000"/>
          </a:xfrm>
        </p:spPr>
        <p:txBody>
          <a:bodyPr/>
          <a:lstStyle/>
          <a:p>
            <a:r>
              <a:rPr lang="en-US" dirty="0" smtClean="0"/>
              <a:t>Multiple-Sample </a:t>
            </a:r>
            <a:r>
              <a:rPr lang="en-US" dirty="0"/>
              <a:t>file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6DE6B52-4956-4F08-BE64-C150DD7F6F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377" y="1600201"/>
            <a:ext cx="109728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Header Info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JSN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Date &amp; Time</a:t>
            </a:r>
          </a:p>
          <a:p>
            <a:r>
              <a:rPr lang="en-US" dirty="0" smtClean="0"/>
              <a:t>Each Measurement</a:t>
            </a:r>
          </a:p>
          <a:p>
            <a:pPr marL="971550" lvl="1" indent="-514350">
              <a:buAutoNum type="arabicPeriod" startAt="3"/>
            </a:pPr>
            <a:r>
              <a:rPr lang="en-US" dirty="0" smtClean="0"/>
              <a:t>Feature name</a:t>
            </a:r>
          </a:p>
          <a:p>
            <a:pPr marL="971550" lvl="1" indent="-514350">
              <a:buAutoNum type="arabicPeriod" startAt="3"/>
            </a:pPr>
            <a:r>
              <a:rPr lang="en-US" dirty="0" smtClean="0"/>
              <a:t>Attribute name</a:t>
            </a:r>
          </a:p>
          <a:p>
            <a:pPr marL="971550" lvl="1" indent="-514350">
              <a:buAutoNum type="arabicPeriod" startAt="3"/>
            </a:pPr>
            <a:r>
              <a:rPr lang="en-US" dirty="0" smtClean="0"/>
              <a:t>Nominal value</a:t>
            </a:r>
            <a:endParaRPr lang="en-US" dirty="0" smtClean="0"/>
          </a:p>
          <a:p>
            <a:pPr marL="971550" lvl="1" indent="-514350">
              <a:buAutoNum type="arabicPeriod" startAt="6"/>
            </a:pPr>
            <a:r>
              <a:rPr lang="en-US" dirty="0" smtClean="0"/>
              <a:t>USL</a:t>
            </a:r>
          </a:p>
          <a:p>
            <a:pPr marL="1188720" lvl="2" indent="-274320"/>
            <a:r>
              <a:rPr lang="en-US" sz="1900" dirty="0" err="1" smtClean="0"/>
              <a:t>Upr</a:t>
            </a:r>
            <a:r>
              <a:rPr lang="en-US" sz="1900" dirty="0" smtClean="0"/>
              <a:t> </a:t>
            </a:r>
            <a:r>
              <a:rPr lang="en-US" sz="1900" dirty="0" err="1" smtClean="0"/>
              <a:t>Tol</a:t>
            </a:r>
            <a:r>
              <a:rPr lang="en-US" sz="1900" dirty="0" smtClean="0"/>
              <a:t>=USL-Nominal</a:t>
            </a:r>
          </a:p>
          <a:p>
            <a:pPr marL="971550" lvl="1" indent="-514350">
              <a:buAutoNum type="arabicPeriod" startAt="6"/>
            </a:pPr>
            <a:r>
              <a:rPr lang="en-US" dirty="0" smtClean="0"/>
              <a:t>LSL</a:t>
            </a:r>
          </a:p>
          <a:p>
            <a:pPr lvl="2"/>
            <a:r>
              <a:rPr lang="en-US" sz="1900" dirty="0" err="1"/>
              <a:t>Lwr</a:t>
            </a:r>
            <a:r>
              <a:rPr lang="en-US" sz="1900" dirty="0"/>
              <a:t> </a:t>
            </a:r>
            <a:r>
              <a:rPr lang="en-US" sz="1900" dirty="0" err="1"/>
              <a:t>Tol</a:t>
            </a:r>
            <a:r>
              <a:rPr lang="en-US" sz="1900" dirty="0"/>
              <a:t>=LSL-Nominal</a:t>
            </a:r>
          </a:p>
          <a:p>
            <a:pPr marL="971550" lvl="1" indent="-514350">
              <a:buAutoNum type="arabicPeriod" startAt="6"/>
            </a:pPr>
            <a:r>
              <a:rPr lang="en-US" dirty="0" smtClean="0"/>
              <a:t>Actual Measured</a:t>
            </a:r>
          </a:p>
          <a:p>
            <a:pPr marL="571500" indent="-514350">
              <a:buAutoNum type="arabicPeriod" startAt="6"/>
            </a:pP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35150" y="4180075"/>
            <a:ext cx="233494" cy="26161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737529" y="3836818"/>
            <a:ext cx="233494" cy="26161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7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321647" y="3836818"/>
            <a:ext cx="233494" cy="26161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6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153670" y="3836818"/>
            <a:ext cx="233494" cy="26161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553331" y="3836818"/>
            <a:ext cx="233494" cy="26161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4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486035" y="3836818"/>
            <a:ext cx="233494" cy="26161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3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028270" y="2390616"/>
            <a:ext cx="1451295" cy="60016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The date and time of the CSV file will be used</a:t>
            </a:r>
          </a:p>
        </p:txBody>
      </p:sp>
      <p:sp>
        <p:nvSpPr>
          <p:cNvPr id="22" name="Right Arrow 21"/>
          <p:cNvSpPr/>
          <p:nvPr/>
        </p:nvSpPr>
        <p:spPr>
          <a:xfrm>
            <a:off x="3499666" y="2453014"/>
            <a:ext cx="469783" cy="1929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5246071" y="2129006"/>
            <a:ext cx="233494" cy="26161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2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8535150" y="4463280"/>
            <a:ext cx="233494" cy="26161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8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88604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CS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DCS2016</Template>
  <TotalTime>2225</TotalTime>
  <Words>221</Words>
  <Application>Microsoft Office PowerPoint</Application>
  <PresentationFormat>Custom</PresentationFormat>
  <Paragraphs>62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DCS2016</vt:lpstr>
      <vt:lpstr>ATOS Translator Guide</vt:lpstr>
      <vt:lpstr>Objective</vt:lpstr>
      <vt:lpstr>Single-Sample file format</vt:lpstr>
      <vt:lpstr>Multiple-Sample file format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QDMWEB – Data Certification</dc:title>
  <dc:creator>T Viv</dc:creator>
  <cp:lastModifiedBy>Michael DeVries</cp:lastModifiedBy>
  <cp:revision>42</cp:revision>
  <dcterms:created xsi:type="dcterms:W3CDTF">2021-04-06T17:13:10Z</dcterms:created>
  <dcterms:modified xsi:type="dcterms:W3CDTF">2021-09-15T20:02:22Z</dcterms:modified>
</cp:coreProperties>
</file>