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5"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D1689F-838F-4ACC-932E-ED6C14CBDDBF}"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B68954-09CF-4DFF-8B95-3A629F31F850}" type="slidenum">
              <a:rPr lang="en-US" smtClean="0"/>
              <a:t>‹#›</a:t>
            </a:fld>
            <a:endParaRPr lang="en-US"/>
          </a:p>
        </p:txBody>
      </p:sp>
    </p:spTree>
    <p:extLst>
      <p:ext uri="{BB962C8B-B14F-4D97-AF65-F5344CB8AC3E}">
        <p14:creationId xmlns:p14="http://schemas.microsoft.com/office/powerpoint/2010/main" val="2295414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D1689F-838F-4ACC-932E-ED6C14CBDDBF}"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B68954-09CF-4DFF-8B95-3A629F31F850}" type="slidenum">
              <a:rPr lang="en-US" smtClean="0"/>
              <a:t>‹#›</a:t>
            </a:fld>
            <a:endParaRPr lang="en-US"/>
          </a:p>
        </p:txBody>
      </p:sp>
    </p:spTree>
    <p:extLst>
      <p:ext uri="{BB962C8B-B14F-4D97-AF65-F5344CB8AC3E}">
        <p14:creationId xmlns:p14="http://schemas.microsoft.com/office/powerpoint/2010/main" val="398474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D1689F-838F-4ACC-932E-ED6C14CBDDBF}"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B68954-09CF-4DFF-8B95-3A629F31F850}" type="slidenum">
              <a:rPr lang="en-US" smtClean="0"/>
              <a:t>‹#›</a:t>
            </a:fld>
            <a:endParaRPr lang="en-US"/>
          </a:p>
        </p:txBody>
      </p:sp>
    </p:spTree>
    <p:extLst>
      <p:ext uri="{BB962C8B-B14F-4D97-AF65-F5344CB8AC3E}">
        <p14:creationId xmlns:p14="http://schemas.microsoft.com/office/powerpoint/2010/main" val="751124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94084"/>
          </a:xfrm>
        </p:spPr>
        <p:txBody>
          <a:bodyPr>
            <a:normAutofit/>
          </a:bodyPr>
          <a:lstStyle>
            <a:lvl1pPr algn="ctr">
              <a:defRPr sz="3200"/>
            </a:lvl1pPr>
          </a:lstStyle>
          <a:p>
            <a:r>
              <a:rPr lang="en-US" smtClean="0"/>
              <a:t>Click to edit Master title style</a:t>
            </a:r>
            <a:endParaRPr lang="en-US"/>
          </a:p>
        </p:txBody>
      </p:sp>
      <p:sp>
        <p:nvSpPr>
          <p:cNvPr id="3" name="Content Placeholder 2"/>
          <p:cNvSpPr>
            <a:spLocks noGrp="1"/>
          </p:cNvSpPr>
          <p:nvPr>
            <p:ph idx="1"/>
          </p:nvPr>
        </p:nvSpPr>
        <p:spPr>
          <a:xfrm>
            <a:off x="6102416" y="1825625"/>
            <a:ext cx="5251383" cy="4351338"/>
          </a:xfrm>
          <a:ln>
            <a:solidFill>
              <a:schemeClr val="accent1">
                <a:lumMod val="50000"/>
              </a:schemeClr>
            </a:solidFill>
          </a:ln>
        </p:spPr>
        <p:txBody>
          <a:bodyPr/>
          <a:lstStyle>
            <a:lvl1pPr marL="0">
              <a:lnSpc>
                <a:spcPct val="100000"/>
              </a:lnSpc>
              <a:spcBef>
                <a:spcPts val="0"/>
              </a:spcBef>
              <a:defRPr/>
            </a:lvl1pPr>
            <a:lvl2pPr marL="0">
              <a:lnSpc>
                <a:spcPct val="100000"/>
              </a:lnSpc>
              <a:spcBef>
                <a:spcPts val="0"/>
              </a:spcBef>
              <a:defRPr/>
            </a:lvl2pPr>
            <a:lvl3pPr marL="0">
              <a:lnSpc>
                <a:spcPct val="100000"/>
              </a:lnSpc>
              <a:spcBef>
                <a:spcPts val="0"/>
              </a:spcBef>
              <a:defRPr/>
            </a:lvl3pPr>
            <a:lvl4pPr marL="0">
              <a:lnSpc>
                <a:spcPct val="100000"/>
              </a:lnSpc>
              <a:spcBef>
                <a:spcPts val="0"/>
              </a:spcBef>
              <a:defRPr/>
            </a:lvl4pPr>
            <a:lvl5pPr marL="0">
              <a:lnSpc>
                <a:spcPct val="100000"/>
              </a:lnSpc>
              <a:spcBef>
                <a:spcPts val="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D1689F-838F-4ACC-932E-ED6C14CBDDBF}"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B68954-09CF-4DFF-8B95-3A629F31F850}" type="slidenum">
              <a:rPr lang="en-US" smtClean="0"/>
              <a:t>‹#›</a:t>
            </a:fld>
            <a:endParaRPr lang="en-US"/>
          </a:p>
        </p:txBody>
      </p:sp>
    </p:spTree>
    <p:extLst>
      <p:ext uri="{BB962C8B-B14F-4D97-AF65-F5344CB8AC3E}">
        <p14:creationId xmlns:p14="http://schemas.microsoft.com/office/powerpoint/2010/main" val="1423366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D1689F-838F-4ACC-932E-ED6C14CBDDBF}"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B68954-09CF-4DFF-8B95-3A629F31F850}" type="slidenum">
              <a:rPr lang="en-US" smtClean="0"/>
              <a:t>‹#›</a:t>
            </a:fld>
            <a:endParaRPr lang="en-US"/>
          </a:p>
        </p:txBody>
      </p:sp>
    </p:spTree>
    <p:extLst>
      <p:ext uri="{BB962C8B-B14F-4D97-AF65-F5344CB8AC3E}">
        <p14:creationId xmlns:p14="http://schemas.microsoft.com/office/powerpoint/2010/main" val="351166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D1689F-838F-4ACC-932E-ED6C14CBDDBF}"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B68954-09CF-4DFF-8B95-3A629F31F850}" type="slidenum">
              <a:rPr lang="en-US" smtClean="0"/>
              <a:t>‹#›</a:t>
            </a:fld>
            <a:endParaRPr lang="en-US"/>
          </a:p>
        </p:txBody>
      </p:sp>
    </p:spTree>
    <p:extLst>
      <p:ext uri="{BB962C8B-B14F-4D97-AF65-F5344CB8AC3E}">
        <p14:creationId xmlns:p14="http://schemas.microsoft.com/office/powerpoint/2010/main" val="4014328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D1689F-838F-4ACC-932E-ED6C14CBDDBF}" type="datetimeFigureOut">
              <a:rPr lang="en-US" smtClean="0"/>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B68954-09CF-4DFF-8B95-3A629F31F850}" type="slidenum">
              <a:rPr lang="en-US" smtClean="0"/>
              <a:t>‹#›</a:t>
            </a:fld>
            <a:endParaRPr lang="en-US"/>
          </a:p>
        </p:txBody>
      </p:sp>
    </p:spTree>
    <p:extLst>
      <p:ext uri="{BB962C8B-B14F-4D97-AF65-F5344CB8AC3E}">
        <p14:creationId xmlns:p14="http://schemas.microsoft.com/office/powerpoint/2010/main" val="1011185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D1689F-838F-4ACC-932E-ED6C14CBDDBF}" type="datetimeFigureOut">
              <a:rPr lang="en-US" smtClean="0"/>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B68954-09CF-4DFF-8B95-3A629F31F850}" type="slidenum">
              <a:rPr lang="en-US" smtClean="0"/>
              <a:t>‹#›</a:t>
            </a:fld>
            <a:endParaRPr lang="en-US"/>
          </a:p>
        </p:txBody>
      </p:sp>
    </p:spTree>
    <p:extLst>
      <p:ext uri="{BB962C8B-B14F-4D97-AF65-F5344CB8AC3E}">
        <p14:creationId xmlns:p14="http://schemas.microsoft.com/office/powerpoint/2010/main" val="2616568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D1689F-838F-4ACC-932E-ED6C14CBDDBF}" type="datetimeFigureOut">
              <a:rPr lang="en-US" smtClean="0"/>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B68954-09CF-4DFF-8B95-3A629F31F850}" type="slidenum">
              <a:rPr lang="en-US" smtClean="0"/>
              <a:t>‹#›</a:t>
            </a:fld>
            <a:endParaRPr lang="en-US"/>
          </a:p>
        </p:txBody>
      </p:sp>
    </p:spTree>
    <p:extLst>
      <p:ext uri="{BB962C8B-B14F-4D97-AF65-F5344CB8AC3E}">
        <p14:creationId xmlns:p14="http://schemas.microsoft.com/office/powerpoint/2010/main" val="646119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D1689F-838F-4ACC-932E-ED6C14CBDDBF}"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B68954-09CF-4DFF-8B95-3A629F31F850}" type="slidenum">
              <a:rPr lang="en-US" smtClean="0"/>
              <a:t>‹#›</a:t>
            </a:fld>
            <a:endParaRPr lang="en-US"/>
          </a:p>
        </p:txBody>
      </p:sp>
    </p:spTree>
    <p:extLst>
      <p:ext uri="{BB962C8B-B14F-4D97-AF65-F5344CB8AC3E}">
        <p14:creationId xmlns:p14="http://schemas.microsoft.com/office/powerpoint/2010/main" val="1551613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D1689F-838F-4ACC-932E-ED6C14CBDDBF}"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B68954-09CF-4DFF-8B95-3A629F31F850}" type="slidenum">
              <a:rPr lang="en-US" smtClean="0"/>
              <a:t>‹#›</a:t>
            </a:fld>
            <a:endParaRPr lang="en-US"/>
          </a:p>
        </p:txBody>
      </p:sp>
    </p:spTree>
    <p:extLst>
      <p:ext uri="{BB962C8B-B14F-4D97-AF65-F5344CB8AC3E}">
        <p14:creationId xmlns:p14="http://schemas.microsoft.com/office/powerpoint/2010/main" val="2057329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0"/>
            <a:ext cx="10515600" cy="501149"/>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263978" y="1825625"/>
            <a:ext cx="6089822" cy="4351338"/>
          </a:xfrm>
          <a:prstGeom prst="rect">
            <a:avLst/>
          </a:prstGeom>
        </p:spPr>
        <p:txBody>
          <a:bodyPr vert="horz" wrap="none" lIns="91440" tIns="45720" rIns="91440" bIns="4572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D1689F-838F-4ACC-932E-ED6C14CBDDBF}" type="datetimeFigureOut">
              <a:rPr lang="en-US" smtClean="0"/>
              <a:t>1/22/2024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B68954-09CF-4DFF-8B95-3A629F31F850}" type="slidenum">
              <a:rPr lang="en-US" smtClean="0"/>
              <a:t>‹#›</a:t>
            </a:fld>
            <a:endParaRPr lang="en-US"/>
          </a:p>
        </p:txBody>
      </p:sp>
    </p:spTree>
    <p:extLst>
      <p:ext uri="{BB962C8B-B14F-4D97-AF65-F5344CB8AC3E}">
        <p14:creationId xmlns:p14="http://schemas.microsoft.com/office/powerpoint/2010/main" val="34157921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20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Tx/>
        <a:buNone/>
        <a:defRPr sz="11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Tx/>
        <a:buNone/>
        <a:defRPr sz="11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Tx/>
        <a:buNone/>
        <a:defRPr sz="11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Tx/>
        <a:buNone/>
        <a:defRPr sz="11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Tx/>
        <a:buNone/>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DMIS	 OUTPUT FILE - .dmo</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444329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DMIS Output File Description</a:t>
            </a:r>
            <a:endParaRPr lang="en-US" dirty="0"/>
          </a:p>
        </p:txBody>
      </p:sp>
      <p:sp>
        <p:nvSpPr>
          <p:cNvPr id="3" name="Content Placeholder 2"/>
          <p:cNvSpPr>
            <a:spLocks noGrp="1"/>
          </p:cNvSpPr>
          <p:nvPr>
            <p:ph idx="1"/>
          </p:nvPr>
        </p:nvSpPr>
        <p:spPr/>
        <p:txBody>
          <a:bodyPr/>
          <a:lstStyle/>
          <a:p>
            <a:r>
              <a:rPr lang="en-US" sz="900" dirty="0">
                <a:latin typeface="Courier New" panose="02070309020205020404" pitchFamily="49" charset="0"/>
                <a:cs typeface="Courier New" panose="02070309020205020404" pitchFamily="49" charset="0"/>
              </a:rPr>
              <a:t>FILNAM/‘5678_FULL'</a:t>
            </a:r>
          </a:p>
          <a:p>
            <a:r>
              <a:rPr lang="en-US" sz="900" dirty="0">
                <a:latin typeface="Courier New" panose="02070309020205020404" pitchFamily="49" charset="0"/>
                <a:cs typeface="Courier New" panose="02070309020205020404" pitchFamily="49" charset="0"/>
              </a:rPr>
              <a:t>DATE =2023/01/18</a:t>
            </a:r>
          </a:p>
          <a:p>
            <a:r>
              <a:rPr lang="en-US" sz="900" dirty="0">
                <a:latin typeface="Courier New" panose="02070309020205020404" pitchFamily="49" charset="0"/>
                <a:cs typeface="Courier New" panose="02070309020205020404" pitchFamily="49" charset="0"/>
              </a:rPr>
              <a:t>TIME =10:18:49</a:t>
            </a:r>
          </a:p>
          <a:p>
            <a:r>
              <a:rPr lang="en-US" sz="900" dirty="0">
                <a:latin typeface="Courier New" panose="02070309020205020404" pitchFamily="49" charset="0"/>
                <a:cs typeface="Courier New" panose="02070309020205020404" pitchFamily="49" charset="0"/>
              </a:rPr>
              <a:t>UNITS/MM,ANGDEC</a:t>
            </a:r>
          </a:p>
          <a:p>
            <a:pPr>
              <a:lnSpc>
                <a:spcPct val="120000"/>
              </a:lnSpc>
            </a:pPr>
            <a:r>
              <a:rPr lang="en-US" sz="900" dirty="0">
                <a:latin typeface="Courier New" panose="02070309020205020404" pitchFamily="49" charset="0"/>
                <a:cs typeface="Courier New" panose="02070309020205020404" pitchFamily="49" charset="0"/>
              </a:rPr>
              <a:t>$$ NUMBER PART : 12345678</a:t>
            </a:r>
          </a:p>
          <a:p>
            <a:pPr>
              <a:lnSpc>
                <a:spcPct val="120000"/>
              </a:lnSpc>
            </a:pPr>
            <a:r>
              <a:rPr lang="en-US" sz="900" dirty="0">
                <a:latin typeface="Courier New" panose="02070309020205020404" pitchFamily="49" charset="0"/>
                <a:cs typeface="Courier New" panose="02070309020205020404" pitchFamily="49" charset="0"/>
              </a:rPr>
              <a:t>$$ MODEL : AAA</a:t>
            </a:r>
          </a:p>
          <a:p>
            <a:pPr>
              <a:lnSpc>
                <a:spcPct val="120000"/>
              </a:lnSpc>
            </a:pPr>
            <a:r>
              <a:rPr lang="en-US" sz="900" dirty="0">
                <a:latin typeface="Courier New" panose="02070309020205020404" pitchFamily="49" charset="0"/>
                <a:cs typeface="Courier New" panose="02070309020205020404" pitchFamily="49" charset="0"/>
              </a:rPr>
              <a:t>$$ ROUTINE: FULL</a:t>
            </a:r>
          </a:p>
          <a:p>
            <a:pPr>
              <a:lnSpc>
                <a:spcPct val="120000"/>
              </a:lnSpc>
            </a:pPr>
            <a:r>
              <a:rPr lang="en-US" sz="900" dirty="0">
                <a:latin typeface="Courier New" panose="02070309020205020404" pitchFamily="49" charset="0"/>
                <a:cs typeface="Courier New" panose="02070309020205020404" pitchFamily="49" charset="0"/>
              </a:rPr>
              <a:t>$$ REQUEST:2023-01-18-001</a:t>
            </a:r>
          </a:p>
          <a:p>
            <a:pPr>
              <a:lnSpc>
                <a:spcPct val="120000"/>
              </a:lnSpc>
            </a:pPr>
            <a:r>
              <a:rPr lang="en-US" sz="900" dirty="0">
                <a:latin typeface="Courier New" panose="02070309020205020404" pitchFamily="49" charset="0"/>
                <a:cs typeface="Courier New" panose="02070309020205020404" pitchFamily="49" charset="0"/>
              </a:rPr>
              <a:t>$$ PART MEASURE: 12345678</a:t>
            </a:r>
          </a:p>
          <a:p>
            <a:pPr>
              <a:lnSpc>
                <a:spcPct val="120000"/>
              </a:lnSpc>
            </a:pPr>
            <a:r>
              <a:rPr lang="en-US" sz="900" dirty="0">
                <a:latin typeface="Courier New" panose="02070309020205020404" pitchFamily="49" charset="0"/>
                <a:cs typeface="Courier New" panose="02070309020205020404" pitchFamily="49" charset="0"/>
              </a:rPr>
              <a:t>$$ SHIFT:01</a:t>
            </a:r>
          </a:p>
          <a:p>
            <a:pPr>
              <a:lnSpc>
                <a:spcPct val="120000"/>
              </a:lnSpc>
            </a:pPr>
            <a:r>
              <a:rPr lang="en-US" sz="900" dirty="0">
                <a:latin typeface="Courier New" panose="02070309020205020404" pitchFamily="49" charset="0"/>
                <a:cs typeface="Courier New" panose="02070309020205020404" pitchFamily="49" charset="0"/>
              </a:rPr>
              <a:t>$$ TOOL: 01</a:t>
            </a:r>
          </a:p>
          <a:p>
            <a:pPr>
              <a:lnSpc>
                <a:spcPct val="120000"/>
              </a:lnSpc>
            </a:pPr>
            <a:r>
              <a:rPr lang="en-US" sz="900" dirty="0">
                <a:latin typeface="Courier New" panose="02070309020205020404" pitchFamily="49" charset="0"/>
                <a:cs typeface="Courier New" panose="02070309020205020404" pitchFamily="49" charset="0"/>
              </a:rPr>
              <a:t>$$ OPERATOR: </a:t>
            </a:r>
            <a:r>
              <a:rPr lang="en-US" sz="900" dirty="0" smtClean="0">
                <a:latin typeface="Courier New" panose="02070309020205020404" pitchFamily="49" charset="0"/>
                <a:cs typeface="Courier New" panose="02070309020205020404" pitchFamily="49" charset="0"/>
              </a:rPr>
              <a:t>PHIL_SMITH</a:t>
            </a:r>
          </a:p>
          <a:p>
            <a:r>
              <a:rPr lang="en-US" sz="900" dirty="0">
                <a:latin typeface="Courier New" panose="02070309020205020404" pitchFamily="49" charset="0"/>
                <a:cs typeface="Courier New" panose="02070309020205020404" pitchFamily="49" charset="0"/>
              </a:rPr>
              <a:t>F(S3970DD01)=FEAT/POINT,CART,2542.950,667.880,969.660,-0.056503,$</a:t>
            </a:r>
          </a:p>
          <a:p>
            <a:r>
              <a:rPr lang="en-US" sz="900" dirty="0">
                <a:latin typeface="Courier New" panose="02070309020205020404" pitchFamily="49" charset="0"/>
                <a:cs typeface="Courier New" panose="02070309020205020404" pitchFamily="49" charset="0"/>
              </a:rPr>
              <a:t>   -0.923746,-0.378815</a:t>
            </a:r>
          </a:p>
          <a:p>
            <a:r>
              <a:rPr lang="en-US" sz="900" dirty="0">
                <a:latin typeface="Courier New" panose="02070309020205020404" pitchFamily="49" charset="0"/>
                <a:cs typeface="Courier New" panose="02070309020205020404" pitchFamily="49" charset="0"/>
              </a:rPr>
              <a:t>T(S3970DD01_N)=TOL/PROFS,-0.7500,0.7500</a:t>
            </a:r>
          </a:p>
          <a:p>
            <a:r>
              <a:rPr lang="en-US" sz="900" dirty="0">
                <a:latin typeface="Courier New" panose="02070309020205020404" pitchFamily="49" charset="0"/>
                <a:cs typeface="Courier New" panose="02070309020205020404" pitchFamily="49" charset="0"/>
              </a:rPr>
              <a:t>T(S3970DD01_X)=TOL/CORTOL,XAXIS,-0.750,0.750</a:t>
            </a:r>
          </a:p>
          <a:p>
            <a:r>
              <a:rPr lang="en-US" sz="900" dirty="0">
                <a:latin typeface="Courier New" panose="02070309020205020404" pitchFamily="49" charset="0"/>
                <a:cs typeface="Courier New" panose="02070309020205020404" pitchFamily="49" charset="0"/>
              </a:rPr>
              <a:t>T(S3970DD01_Y)=TOL/CORTOL,YAXIS,-0.750,0.750</a:t>
            </a:r>
          </a:p>
          <a:p>
            <a:r>
              <a:rPr lang="en-US" sz="900" dirty="0">
                <a:latin typeface="Courier New" panose="02070309020205020404" pitchFamily="49" charset="0"/>
                <a:cs typeface="Courier New" panose="02070309020205020404" pitchFamily="49" charset="0"/>
              </a:rPr>
              <a:t>T(S3970DD01_Z)=TOL/CORTOL,ZAXIS,-0.750,0.750</a:t>
            </a:r>
          </a:p>
          <a:p>
            <a:r>
              <a:rPr lang="en-US" sz="900" dirty="0" smtClean="0">
                <a:latin typeface="Courier New" panose="02070309020205020404" pitchFamily="49" charset="0"/>
                <a:cs typeface="Courier New" panose="02070309020205020404" pitchFamily="49" charset="0"/>
              </a:rPr>
              <a:t>OUTPUT/FA(S3970DD01</a:t>
            </a:r>
            <a:r>
              <a:rPr lang="en-US" sz="900" dirty="0">
                <a:latin typeface="Courier New" panose="02070309020205020404" pitchFamily="49" charset="0"/>
                <a:cs typeface="Courier New" panose="02070309020205020404" pitchFamily="49" charset="0"/>
              </a:rPr>
              <a:t>),TA(S3970DD01_N),TA(S3970DD01_X),TA(S3970DD01_Y),$</a:t>
            </a:r>
          </a:p>
          <a:p>
            <a:r>
              <a:rPr lang="en-US" sz="900" dirty="0">
                <a:latin typeface="Courier New" panose="02070309020205020404" pitchFamily="49" charset="0"/>
                <a:cs typeface="Courier New" panose="02070309020205020404" pitchFamily="49" charset="0"/>
              </a:rPr>
              <a:t>   TA(S3970DD01_Z)</a:t>
            </a:r>
          </a:p>
          <a:p>
            <a:r>
              <a:rPr lang="en-US" sz="900" dirty="0">
                <a:latin typeface="Courier New" panose="02070309020205020404" pitchFamily="49" charset="0"/>
                <a:cs typeface="Courier New" panose="02070309020205020404" pitchFamily="49" charset="0"/>
              </a:rPr>
              <a:t>FA(S3970DD01)=FEAT/POINT,CART,2543.145,668.829,970.017,0.056503,$</a:t>
            </a:r>
          </a:p>
          <a:p>
            <a:r>
              <a:rPr lang="en-US" sz="900" dirty="0">
                <a:latin typeface="Courier New" panose="02070309020205020404" pitchFamily="49" charset="0"/>
                <a:cs typeface="Courier New" panose="02070309020205020404" pitchFamily="49" charset="0"/>
              </a:rPr>
              <a:t>   0.923746,0.378815</a:t>
            </a:r>
          </a:p>
          <a:p>
            <a:r>
              <a:rPr lang="en-US" sz="900" dirty="0">
                <a:latin typeface="Courier New" panose="02070309020205020404" pitchFamily="49" charset="0"/>
                <a:cs typeface="Courier New" panose="02070309020205020404" pitchFamily="49" charset="0"/>
              </a:rPr>
              <a:t>TA(S3970DD01_N)=TOL/PROFS,1.023,1.023,OUTOL</a:t>
            </a:r>
          </a:p>
          <a:p>
            <a:r>
              <a:rPr lang="en-US" sz="900" dirty="0">
                <a:latin typeface="Courier New" panose="02070309020205020404" pitchFamily="49" charset="0"/>
                <a:cs typeface="Courier New" panose="02070309020205020404" pitchFamily="49" charset="0"/>
              </a:rPr>
              <a:t>TA(S3970DD01_X)=TOL/CORTOL,XAXIS,0.195,INTOL</a:t>
            </a:r>
          </a:p>
          <a:p>
            <a:r>
              <a:rPr lang="en-US" sz="900" dirty="0">
                <a:latin typeface="Courier New" panose="02070309020205020404" pitchFamily="49" charset="0"/>
                <a:cs typeface="Courier New" panose="02070309020205020404" pitchFamily="49" charset="0"/>
              </a:rPr>
              <a:t>TA(S3970DD01_Y)=TOL/CORTOL,YAXIS,0.949,OUTOL</a:t>
            </a:r>
          </a:p>
          <a:p>
            <a:r>
              <a:rPr lang="en-US" sz="900" dirty="0">
                <a:latin typeface="Courier New" panose="02070309020205020404" pitchFamily="49" charset="0"/>
                <a:cs typeface="Courier New" panose="02070309020205020404" pitchFamily="49" charset="0"/>
              </a:rPr>
              <a:t>TA(S3970DD01_Z)=TOL/CORTOL,ZAXIS,0.357,INTOL</a:t>
            </a:r>
          </a:p>
          <a:p>
            <a:pPr>
              <a:lnSpc>
                <a:spcPct val="120000"/>
              </a:lnSpc>
            </a:pPr>
            <a:endParaRPr lang="en-US" sz="900" dirty="0">
              <a:latin typeface="Courier New" panose="02070309020205020404" pitchFamily="49" charset="0"/>
              <a:cs typeface="Courier New" panose="02070309020205020404" pitchFamily="49" charset="0"/>
            </a:endParaRPr>
          </a:p>
          <a:p>
            <a:endParaRPr lang="en-US" sz="900" dirty="0">
              <a:latin typeface="Courier New" panose="02070309020205020404" pitchFamily="49" charset="0"/>
              <a:cs typeface="Courier New" panose="02070309020205020404" pitchFamily="49" charset="0"/>
            </a:endParaRPr>
          </a:p>
        </p:txBody>
      </p:sp>
      <p:sp>
        <p:nvSpPr>
          <p:cNvPr id="4" name="Left Brace 3"/>
          <p:cNvSpPr/>
          <p:nvPr/>
        </p:nvSpPr>
        <p:spPr>
          <a:xfrm>
            <a:off x="5749124" y="1825626"/>
            <a:ext cx="353291" cy="56012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Left Brace 4"/>
          <p:cNvSpPr/>
          <p:nvPr/>
        </p:nvSpPr>
        <p:spPr>
          <a:xfrm>
            <a:off x="5742709" y="2379405"/>
            <a:ext cx="353291" cy="131975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 name="Left Brace 5"/>
          <p:cNvSpPr/>
          <p:nvPr/>
        </p:nvSpPr>
        <p:spPr>
          <a:xfrm>
            <a:off x="5749124" y="3699164"/>
            <a:ext cx="353291" cy="85621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7" name="Left Brace 6"/>
          <p:cNvSpPr/>
          <p:nvPr/>
        </p:nvSpPr>
        <p:spPr>
          <a:xfrm>
            <a:off x="5749124" y="4555375"/>
            <a:ext cx="353291" cy="109728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8" name="TextBox 7"/>
          <p:cNvSpPr txBox="1"/>
          <p:nvPr/>
        </p:nvSpPr>
        <p:spPr>
          <a:xfrm>
            <a:off x="2967015" y="1951801"/>
            <a:ext cx="2782108" cy="307777"/>
          </a:xfrm>
          <a:prstGeom prst="rect">
            <a:avLst/>
          </a:prstGeom>
          <a:noFill/>
        </p:spPr>
        <p:txBody>
          <a:bodyPr wrap="none" rtlCol="0">
            <a:spAutoFit/>
          </a:bodyPr>
          <a:lstStyle/>
          <a:p>
            <a:r>
              <a:rPr lang="en-US" sz="1400" dirty="0" smtClean="0"/>
              <a:t>Measurement Program Information</a:t>
            </a:r>
            <a:endParaRPr lang="en-US" sz="1400" dirty="0"/>
          </a:p>
        </p:txBody>
      </p:sp>
      <p:sp>
        <p:nvSpPr>
          <p:cNvPr id="9" name="TextBox 8"/>
          <p:cNvSpPr txBox="1"/>
          <p:nvPr/>
        </p:nvSpPr>
        <p:spPr>
          <a:xfrm>
            <a:off x="3533510" y="2885395"/>
            <a:ext cx="2202783" cy="307777"/>
          </a:xfrm>
          <a:prstGeom prst="rect">
            <a:avLst/>
          </a:prstGeom>
          <a:noFill/>
        </p:spPr>
        <p:txBody>
          <a:bodyPr wrap="none" rtlCol="0">
            <a:spAutoFit/>
          </a:bodyPr>
          <a:lstStyle/>
          <a:p>
            <a:r>
              <a:rPr lang="en-US" sz="1400" dirty="0" smtClean="0"/>
              <a:t>Sample Header Information</a:t>
            </a:r>
            <a:endParaRPr lang="en-US" sz="1400" dirty="0"/>
          </a:p>
        </p:txBody>
      </p:sp>
      <p:sp>
        <p:nvSpPr>
          <p:cNvPr id="10" name="TextBox 9"/>
          <p:cNvSpPr txBox="1"/>
          <p:nvPr/>
        </p:nvSpPr>
        <p:spPr>
          <a:xfrm>
            <a:off x="3435987" y="3973380"/>
            <a:ext cx="2306722" cy="307777"/>
          </a:xfrm>
          <a:prstGeom prst="rect">
            <a:avLst/>
          </a:prstGeom>
          <a:noFill/>
        </p:spPr>
        <p:txBody>
          <a:bodyPr wrap="none" rtlCol="0">
            <a:spAutoFit/>
          </a:bodyPr>
          <a:lstStyle/>
          <a:p>
            <a:r>
              <a:rPr lang="en-US" sz="1400" dirty="0" smtClean="0"/>
              <a:t>Feature Nominal Information</a:t>
            </a:r>
            <a:endParaRPr lang="en-US" sz="1400" dirty="0"/>
          </a:p>
        </p:txBody>
      </p:sp>
      <p:sp>
        <p:nvSpPr>
          <p:cNvPr id="11" name="TextBox 10"/>
          <p:cNvSpPr txBox="1"/>
          <p:nvPr/>
        </p:nvSpPr>
        <p:spPr>
          <a:xfrm>
            <a:off x="2524714" y="4954179"/>
            <a:ext cx="3224409" cy="307777"/>
          </a:xfrm>
          <a:prstGeom prst="rect">
            <a:avLst/>
          </a:prstGeom>
          <a:noFill/>
        </p:spPr>
        <p:txBody>
          <a:bodyPr wrap="none" rtlCol="0">
            <a:spAutoFit/>
          </a:bodyPr>
          <a:lstStyle/>
          <a:p>
            <a:r>
              <a:rPr lang="en-US" sz="1400" dirty="0" smtClean="0"/>
              <a:t>Feature Actual Measurement Information</a:t>
            </a:r>
            <a:endParaRPr lang="en-US" sz="1400" dirty="0"/>
          </a:p>
        </p:txBody>
      </p:sp>
    </p:spTree>
    <p:extLst>
      <p:ext uri="{BB962C8B-B14F-4D97-AF65-F5344CB8AC3E}">
        <p14:creationId xmlns:p14="http://schemas.microsoft.com/office/powerpoint/2010/main" val="2570510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Measurement Program Information</a:t>
            </a:r>
            <a:endParaRPr lang="en-US" dirty="0"/>
          </a:p>
        </p:txBody>
      </p:sp>
      <p:sp>
        <p:nvSpPr>
          <p:cNvPr id="5" name="Content Placeholder 4"/>
          <p:cNvSpPr>
            <a:spLocks noGrp="1"/>
          </p:cNvSpPr>
          <p:nvPr>
            <p:ph idx="1"/>
          </p:nvPr>
        </p:nvSpPr>
        <p:spPr/>
        <p:txBody>
          <a:bodyPr/>
          <a:lstStyle/>
          <a:p>
            <a:r>
              <a:rPr lang="en-US" dirty="0" smtClean="0">
                <a:latin typeface="Courier New" panose="02070309020205020404" pitchFamily="49" charset="0"/>
                <a:cs typeface="Courier New" panose="02070309020205020404" pitchFamily="49" charset="0"/>
              </a:rPr>
              <a:t>FILNAM/‘5678_FULL'</a:t>
            </a:r>
          </a:p>
          <a:p>
            <a:r>
              <a:rPr lang="en-US" dirty="0" smtClean="0">
                <a:latin typeface="Courier New" panose="02070309020205020404" pitchFamily="49" charset="0"/>
                <a:cs typeface="Courier New" panose="02070309020205020404" pitchFamily="49" charset="0"/>
              </a:rPr>
              <a:t>DATE =2023/01/18</a:t>
            </a:r>
          </a:p>
          <a:p>
            <a:r>
              <a:rPr lang="en-US" dirty="0" smtClean="0">
                <a:latin typeface="Courier New" panose="02070309020205020404" pitchFamily="49" charset="0"/>
                <a:cs typeface="Courier New" panose="02070309020205020404" pitchFamily="49" charset="0"/>
              </a:rPr>
              <a:t>TIME =10:18:49</a:t>
            </a:r>
          </a:p>
          <a:p>
            <a:r>
              <a:rPr lang="en-US" dirty="0" smtClean="0">
                <a:latin typeface="Courier New" panose="02070309020205020404" pitchFamily="49" charset="0"/>
                <a:cs typeface="Courier New" panose="02070309020205020404" pitchFamily="49" charset="0"/>
              </a:rPr>
              <a:t>UNITS/MM,ANGDEC</a:t>
            </a:r>
            <a:endParaRPr lang="en-US" dirty="0">
              <a:latin typeface="Courier New" panose="02070309020205020404" pitchFamily="49" charset="0"/>
              <a:cs typeface="Courier New" panose="02070309020205020404" pitchFamily="49" charset="0"/>
            </a:endParaRPr>
          </a:p>
        </p:txBody>
      </p:sp>
      <p:sp>
        <p:nvSpPr>
          <p:cNvPr id="7" name="TextBox 6"/>
          <p:cNvSpPr txBox="1"/>
          <p:nvPr/>
        </p:nvSpPr>
        <p:spPr>
          <a:xfrm>
            <a:off x="509082" y="1825625"/>
            <a:ext cx="4423865" cy="307777"/>
          </a:xfrm>
          <a:prstGeom prst="rect">
            <a:avLst/>
          </a:prstGeom>
          <a:noFill/>
        </p:spPr>
        <p:txBody>
          <a:bodyPr wrap="none" rtlCol="0">
            <a:spAutoFit/>
          </a:bodyPr>
          <a:lstStyle/>
          <a:p>
            <a:r>
              <a:rPr lang="en-US" sz="1400" dirty="0" smtClean="0"/>
              <a:t>Filename of </a:t>
            </a:r>
            <a:r>
              <a:rPr lang="en-US" sz="1400" dirty="0"/>
              <a:t>the</a:t>
            </a:r>
            <a:r>
              <a:rPr lang="en-US" sz="1400" dirty="0" smtClean="0"/>
              <a:t> Program that was run to measure the part</a:t>
            </a:r>
            <a:endParaRPr lang="en-US" sz="1400" dirty="0"/>
          </a:p>
        </p:txBody>
      </p:sp>
      <p:cxnSp>
        <p:nvCxnSpPr>
          <p:cNvPr id="9" name="Straight Arrow Connector 8"/>
          <p:cNvCxnSpPr>
            <a:stCxn id="7" idx="3"/>
          </p:cNvCxnSpPr>
          <p:nvPr/>
        </p:nvCxnSpPr>
        <p:spPr>
          <a:xfrm flipV="1">
            <a:off x="4932947" y="1964316"/>
            <a:ext cx="1163053" cy="151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652082" y="2255860"/>
            <a:ext cx="3280865" cy="307777"/>
          </a:xfrm>
          <a:prstGeom prst="rect">
            <a:avLst/>
          </a:prstGeom>
          <a:noFill/>
        </p:spPr>
        <p:txBody>
          <a:bodyPr wrap="none" rtlCol="0">
            <a:spAutoFit/>
          </a:bodyPr>
          <a:lstStyle>
            <a:defPPr>
              <a:defRPr lang="en-US"/>
            </a:defPPr>
            <a:lvl1pPr>
              <a:defRPr sz="1400"/>
            </a:lvl1pPr>
          </a:lstStyle>
          <a:p>
            <a:r>
              <a:rPr lang="en-US" dirty="0"/>
              <a:t>Date and Time the sample was measured</a:t>
            </a:r>
          </a:p>
        </p:txBody>
      </p:sp>
      <p:cxnSp>
        <p:nvCxnSpPr>
          <p:cNvPr id="12" name="Straight Arrow Connector 11"/>
          <p:cNvCxnSpPr>
            <a:stCxn id="10" idx="3"/>
          </p:cNvCxnSpPr>
          <p:nvPr/>
        </p:nvCxnSpPr>
        <p:spPr>
          <a:xfrm flipV="1">
            <a:off x="4932947" y="2133403"/>
            <a:ext cx="1163053" cy="2763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10" idx="3"/>
          </p:cNvCxnSpPr>
          <p:nvPr/>
        </p:nvCxnSpPr>
        <p:spPr>
          <a:xfrm flipV="1">
            <a:off x="4932947" y="2285177"/>
            <a:ext cx="1169469" cy="1245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924897" y="2686094"/>
            <a:ext cx="2008050" cy="307777"/>
          </a:xfrm>
          <a:prstGeom prst="rect">
            <a:avLst/>
          </a:prstGeom>
          <a:noFill/>
        </p:spPr>
        <p:txBody>
          <a:bodyPr wrap="none" rtlCol="0">
            <a:spAutoFit/>
          </a:bodyPr>
          <a:lstStyle>
            <a:defPPr>
              <a:defRPr lang="en-US"/>
            </a:defPPr>
            <a:lvl1pPr>
              <a:defRPr sz="1400"/>
            </a:lvl1pPr>
          </a:lstStyle>
          <a:p>
            <a:r>
              <a:rPr lang="en-US" dirty="0"/>
              <a:t>Measurement units used</a:t>
            </a:r>
          </a:p>
        </p:txBody>
      </p:sp>
      <p:cxnSp>
        <p:nvCxnSpPr>
          <p:cNvPr id="17" name="Straight Arrow Connector 16"/>
          <p:cNvCxnSpPr>
            <a:stCxn id="15" idx="3"/>
          </p:cNvCxnSpPr>
          <p:nvPr/>
        </p:nvCxnSpPr>
        <p:spPr>
          <a:xfrm flipV="1">
            <a:off x="4932947" y="2468121"/>
            <a:ext cx="1169469" cy="3718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09082" y="3368842"/>
            <a:ext cx="5133729" cy="1938992"/>
          </a:xfrm>
          <a:prstGeom prst="rect">
            <a:avLst/>
          </a:prstGeom>
          <a:noFill/>
          <a:ln w="28575">
            <a:solidFill>
              <a:schemeClr val="accent1">
                <a:lumMod val="50000"/>
              </a:schemeClr>
            </a:solidFill>
          </a:ln>
        </p:spPr>
        <p:txBody>
          <a:bodyPr wrap="square" rtlCol="0">
            <a:spAutoFit/>
          </a:bodyPr>
          <a:lstStyle>
            <a:defPPr>
              <a:defRPr lang="en-US"/>
            </a:defPPr>
            <a:lvl1pPr>
              <a:defRPr sz="1200"/>
            </a:lvl1pPr>
          </a:lstStyle>
          <a:p>
            <a:r>
              <a:rPr lang="en-US" dirty="0"/>
              <a:t>The Measurement Program Information is used to show information about the inspection program. The example shows the name of the inspection program, the date and time the program was run, and the unit of the measurement used for measuring the sample.</a:t>
            </a:r>
          </a:p>
          <a:p>
            <a:endParaRPr lang="en-US" dirty="0"/>
          </a:p>
          <a:p>
            <a:r>
              <a:rPr lang="en-US" dirty="0"/>
              <a:t>Note: This is information on the running of the inspection program, the date and time does not necessarily reflect anything specific to the sample being measured. This Date and Time however is often used and associated with the sample as most manufacturing systems there is not a significant lag between pulling the samples and measuring the samples.</a:t>
            </a:r>
          </a:p>
        </p:txBody>
      </p:sp>
    </p:spTree>
    <p:extLst>
      <p:ext uri="{BB962C8B-B14F-4D97-AF65-F5344CB8AC3E}">
        <p14:creationId xmlns:p14="http://schemas.microsoft.com/office/powerpoint/2010/main" val="1500109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Header information</a:t>
            </a:r>
            <a:endParaRPr lang="en-US" dirty="0"/>
          </a:p>
        </p:txBody>
      </p:sp>
      <p:sp>
        <p:nvSpPr>
          <p:cNvPr id="3" name="Content Placeholder 2"/>
          <p:cNvSpPr>
            <a:spLocks noGrp="1"/>
          </p:cNvSpPr>
          <p:nvPr>
            <p:ph idx="1"/>
          </p:nvPr>
        </p:nvSpPr>
        <p:spPr>
          <a:xfrm>
            <a:off x="5579918" y="1825625"/>
            <a:ext cx="5773882" cy="4351338"/>
          </a:xfrm>
          <a:ln>
            <a:solidFill>
              <a:schemeClr val="accent1">
                <a:lumMod val="50000"/>
              </a:schemeClr>
            </a:solidFill>
          </a:ln>
        </p:spPr>
        <p:txBody>
          <a:bodyPr vert="horz" lIns="91440" tIns="45720" rIns="91440" bIns="45720" rtlCol="0">
            <a:normAutofit/>
          </a:bodyPr>
          <a:lstStyle/>
          <a:p>
            <a:pPr marL="0" indent="0">
              <a:lnSpc>
                <a:spcPct val="120000"/>
              </a:lnSpc>
              <a:spcBef>
                <a:spcPts val="0"/>
              </a:spcBef>
              <a:buNone/>
            </a:pPr>
            <a:r>
              <a:rPr lang="en-US" sz="1100" dirty="0">
                <a:latin typeface="Courier New" panose="02070309020205020404" pitchFamily="49" charset="0"/>
                <a:cs typeface="Courier New" panose="02070309020205020404" pitchFamily="49" charset="0"/>
              </a:rPr>
              <a:t>$$ NUMBER PART : 12345678</a:t>
            </a:r>
          </a:p>
          <a:p>
            <a:pPr marL="0" indent="0">
              <a:lnSpc>
                <a:spcPct val="120000"/>
              </a:lnSpc>
              <a:spcBef>
                <a:spcPts val="0"/>
              </a:spcBef>
              <a:buNone/>
            </a:pPr>
            <a:r>
              <a:rPr lang="en-US" sz="1100" dirty="0">
                <a:latin typeface="Courier New" panose="02070309020205020404" pitchFamily="49" charset="0"/>
                <a:cs typeface="Courier New" panose="02070309020205020404" pitchFamily="49" charset="0"/>
              </a:rPr>
              <a:t>$$ MODEL : AAA</a:t>
            </a:r>
          </a:p>
          <a:p>
            <a:pPr marL="0" indent="0">
              <a:lnSpc>
                <a:spcPct val="120000"/>
              </a:lnSpc>
              <a:spcBef>
                <a:spcPts val="0"/>
              </a:spcBef>
              <a:buNone/>
            </a:pPr>
            <a:r>
              <a:rPr lang="en-US" sz="1100" dirty="0">
                <a:latin typeface="Courier New" panose="02070309020205020404" pitchFamily="49" charset="0"/>
                <a:cs typeface="Courier New" panose="02070309020205020404" pitchFamily="49" charset="0"/>
              </a:rPr>
              <a:t>$$ ROUTINE: FULL</a:t>
            </a:r>
          </a:p>
          <a:p>
            <a:pPr marL="0" indent="0">
              <a:lnSpc>
                <a:spcPct val="120000"/>
              </a:lnSpc>
              <a:spcBef>
                <a:spcPts val="0"/>
              </a:spcBef>
              <a:buNone/>
            </a:pPr>
            <a:r>
              <a:rPr lang="en-US" sz="1100" dirty="0">
                <a:latin typeface="Courier New" panose="02070309020205020404" pitchFamily="49" charset="0"/>
                <a:cs typeface="Courier New" panose="02070309020205020404" pitchFamily="49" charset="0"/>
              </a:rPr>
              <a:t>$$ REQUEST:2023-01-18-001</a:t>
            </a:r>
          </a:p>
          <a:p>
            <a:pPr marL="0" indent="0">
              <a:lnSpc>
                <a:spcPct val="120000"/>
              </a:lnSpc>
              <a:spcBef>
                <a:spcPts val="0"/>
              </a:spcBef>
              <a:buNone/>
            </a:pPr>
            <a:r>
              <a:rPr lang="en-US" sz="1100" dirty="0">
                <a:latin typeface="Courier New" panose="02070309020205020404" pitchFamily="49" charset="0"/>
                <a:cs typeface="Courier New" panose="02070309020205020404" pitchFamily="49" charset="0"/>
              </a:rPr>
              <a:t>$$ PART MEASURE: 12345678</a:t>
            </a:r>
          </a:p>
          <a:p>
            <a:pPr marL="0" indent="0">
              <a:lnSpc>
                <a:spcPct val="120000"/>
              </a:lnSpc>
              <a:spcBef>
                <a:spcPts val="0"/>
              </a:spcBef>
              <a:buNone/>
            </a:pPr>
            <a:r>
              <a:rPr lang="en-US" sz="1100" dirty="0">
                <a:latin typeface="Courier New" panose="02070309020205020404" pitchFamily="49" charset="0"/>
                <a:cs typeface="Courier New" panose="02070309020205020404" pitchFamily="49" charset="0"/>
              </a:rPr>
              <a:t>$$ SHIFT:01</a:t>
            </a:r>
          </a:p>
          <a:p>
            <a:pPr marL="0" indent="0">
              <a:lnSpc>
                <a:spcPct val="120000"/>
              </a:lnSpc>
              <a:spcBef>
                <a:spcPts val="0"/>
              </a:spcBef>
              <a:buNone/>
            </a:pPr>
            <a:r>
              <a:rPr lang="en-US" sz="1100" dirty="0">
                <a:latin typeface="Courier New" panose="02070309020205020404" pitchFamily="49" charset="0"/>
                <a:cs typeface="Courier New" panose="02070309020205020404" pitchFamily="49" charset="0"/>
              </a:rPr>
              <a:t>$$ TOOL: 01</a:t>
            </a:r>
          </a:p>
          <a:p>
            <a:pPr marL="0" indent="0">
              <a:lnSpc>
                <a:spcPct val="120000"/>
              </a:lnSpc>
              <a:spcBef>
                <a:spcPts val="0"/>
              </a:spcBef>
              <a:buNone/>
            </a:pPr>
            <a:r>
              <a:rPr lang="en-US" sz="1100" dirty="0">
                <a:latin typeface="Courier New" panose="02070309020205020404" pitchFamily="49" charset="0"/>
                <a:cs typeface="Courier New" panose="02070309020205020404" pitchFamily="49" charset="0"/>
              </a:rPr>
              <a:t>$$ OPERATOR: PHIL_SMITH</a:t>
            </a:r>
          </a:p>
        </p:txBody>
      </p:sp>
      <p:sp>
        <p:nvSpPr>
          <p:cNvPr id="10" name="TextBox 9"/>
          <p:cNvSpPr txBox="1"/>
          <p:nvPr/>
        </p:nvSpPr>
        <p:spPr>
          <a:xfrm>
            <a:off x="647080" y="1825625"/>
            <a:ext cx="4426527" cy="2492990"/>
          </a:xfrm>
          <a:prstGeom prst="rect">
            <a:avLst/>
          </a:prstGeom>
          <a:noFill/>
          <a:ln w="28575">
            <a:solidFill>
              <a:schemeClr val="accent1">
                <a:lumMod val="50000"/>
              </a:schemeClr>
            </a:solidFill>
          </a:ln>
        </p:spPr>
        <p:txBody>
          <a:bodyPr wrap="square" rtlCol="0">
            <a:spAutoFit/>
          </a:bodyPr>
          <a:lstStyle>
            <a:defPPr>
              <a:defRPr lang="en-US"/>
            </a:defPPr>
            <a:lvl1pPr>
              <a:defRPr sz="1200"/>
            </a:lvl1pPr>
          </a:lstStyle>
          <a:p>
            <a:r>
              <a:rPr lang="en-US" dirty="0" smtClean="0"/>
              <a:t>Header lines begin with $$. Header lines are used to hold information about the sample.  This information can be things like the part number, shift, tool, or line the part came from. Header lines can also include information about the person running the program. Header lines are customizable and will need to be mapped to fields in QDMWEB.</a:t>
            </a:r>
            <a:br>
              <a:rPr lang="en-US" dirty="0" smtClean="0"/>
            </a:br>
            <a:r>
              <a:rPr lang="en-US" dirty="0" smtClean="0"/>
              <a:t/>
            </a:r>
            <a:br>
              <a:rPr lang="en-US" dirty="0" smtClean="0"/>
            </a:br>
            <a:r>
              <a:rPr lang="en-US" dirty="0" smtClean="0"/>
              <a:t>Note: There could be a date and time in this section entered based on the date and time the sample was pulled from production to be measured. In this example there is not, however the part could have been measured during the second shift, but was pulled from the line during the first shift. This would also be a place where a serial number could be entered which could represent production timing.</a:t>
            </a:r>
            <a:endParaRPr lang="en-US" dirty="0"/>
          </a:p>
        </p:txBody>
      </p:sp>
    </p:spTree>
    <p:extLst>
      <p:ext uri="{BB962C8B-B14F-4D97-AF65-F5344CB8AC3E}">
        <p14:creationId xmlns:p14="http://schemas.microsoft.com/office/powerpoint/2010/main" val="651162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Surface Point Measurement</a:t>
            </a:r>
            <a:endParaRPr lang="en-US" dirty="0"/>
          </a:p>
        </p:txBody>
      </p:sp>
      <p:sp>
        <p:nvSpPr>
          <p:cNvPr id="3" name="Content Placeholder 2"/>
          <p:cNvSpPr>
            <a:spLocks noGrp="1"/>
          </p:cNvSpPr>
          <p:nvPr>
            <p:ph idx="1"/>
          </p:nvPr>
        </p:nvSpPr>
        <p:spPr/>
        <p:txBody>
          <a:bodyPr/>
          <a:lstStyle/>
          <a:p>
            <a:r>
              <a:rPr lang="en-US" dirty="0" smtClean="0"/>
              <a:t>F(S3970DD01)=FEAT/POINT,CART,2542.950,667.880,969.660,-0.056503,$</a:t>
            </a:r>
          </a:p>
          <a:p>
            <a:r>
              <a:rPr lang="en-US" dirty="0" smtClean="0"/>
              <a:t>   -0.923746,-0.378815</a:t>
            </a:r>
          </a:p>
          <a:p>
            <a:r>
              <a:rPr lang="en-US" dirty="0" smtClean="0"/>
              <a:t>T(S3970DD01_N)=TOL/PROFS,-0.7500,0.7500</a:t>
            </a:r>
          </a:p>
          <a:p>
            <a:r>
              <a:rPr lang="en-US" dirty="0" smtClean="0"/>
              <a:t>T(S3970DD01_X)=TOL/CORTOL,XAXIS,-0.750,0.750</a:t>
            </a:r>
          </a:p>
          <a:p>
            <a:r>
              <a:rPr lang="en-US" dirty="0" smtClean="0"/>
              <a:t>T(S3970DD01_Y)=TOL/CORTOL,YAXIS,-0.750,0.750</a:t>
            </a:r>
          </a:p>
          <a:p>
            <a:r>
              <a:rPr lang="en-US" dirty="0" smtClean="0"/>
              <a:t>T(S3970DD01_Z)=TOL/CORTOL,ZAXIS,-0.750,0.750</a:t>
            </a:r>
          </a:p>
          <a:p>
            <a:endParaRPr lang="en-US" dirty="0"/>
          </a:p>
          <a:p>
            <a:endParaRPr lang="en-US" dirty="0"/>
          </a:p>
          <a:p>
            <a:endParaRPr lang="en-US" dirty="0" smtClean="0"/>
          </a:p>
          <a:p>
            <a:endParaRPr lang="en-US" dirty="0" smtClean="0"/>
          </a:p>
          <a:p>
            <a:r>
              <a:rPr lang="en-US" dirty="0" smtClean="0"/>
              <a:t>OUTPUT/FA(S3970DD01),TA(S3970DD01_N),TA(S3970DD01_X),TA(S3970DD01_Y),$</a:t>
            </a:r>
          </a:p>
          <a:p>
            <a:r>
              <a:rPr lang="en-US" dirty="0" smtClean="0"/>
              <a:t>   TA(S3970DD01_Z)</a:t>
            </a:r>
          </a:p>
          <a:p>
            <a:r>
              <a:rPr lang="en-US" dirty="0" smtClean="0"/>
              <a:t>FA(S3970DD01)=FEAT/POINT,CART,2543.145,668.829,970.017,0.056503,$</a:t>
            </a:r>
          </a:p>
          <a:p>
            <a:r>
              <a:rPr lang="en-US" dirty="0" smtClean="0"/>
              <a:t>   0.923746,0.378815</a:t>
            </a:r>
          </a:p>
          <a:p>
            <a:r>
              <a:rPr lang="en-US" dirty="0" smtClean="0"/>
              <a:t>TA(S3970DD01_N)=TOL/PROFS,1.023,1.023,OUTOL</a:t>
            </a:r>
          </a:p>
          <a:p>
            <a:r>
              <a:rPr lang="en-US" dirty="0" smtClean="0"/>
              <a:t>TA(S3970DD01_X)=TOL/CORTOL,XAXIS,0.195,INTOL</a:t>
            </a:r>
          </a:p>
          <a:p>
            <a:r>
              <a:rPr lang="en-US" dirty="0" smtClean="0"/>
              <a:t>TA(S3970DD01_Y)=TOL/CORTOL,YAXIS,0.949,OUTOL</a:t>
            </a:r>
          </a:p>
          <a:p>
            <a:r>
              <a:rPr lang="en-US" dirty="0" smtClean="0"/>
              <a:t>TA(S3970DD01_Z)=TOL/CORTOL,ZAXIS,0.357,INTOL</a:t>
            </a:r>
            <a:endParaRPr lang="en-US" dirty="0"/>
          </a:p>
        </p:txBody>
      </p:sp>
      <p:sp>
        <p:nvSpPr>
          <p:cNvPr id="4" name="Left Brace 3"/>
          <p:cNvSpPr/>
          <p:nvPr/>
        </p:nvSpPr>
        <p:spPr>
          <a:xfrm>
            <a:off x="5749124" y="1825625"/>
            <a:ext cx="353291" cy="103789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 name="TextBox 5"/>
          <p:cNvSpPr txBox="1"/>
          <p:nvPr/>
        </p:nvSpPr>
        <p:spPr>
          <a:xfrm>
            <a:off x="155864" y="1825625"/>
            <a:ext cx="5185063" cy="1569660"/>
          </a:xfrm>
          <a:prstGeom prst="rect">
            <a:avLst/>
          </a:prstGeom>
          <a:noFill/>
          <a:ln w="28575">
            <a:solidFill>
              <a:schemeClr val="accent1">
                <a:lumMod val="50000"/>
              </a:schemeClr>
            </a:solidFill>
          </a:ln>
        </p:spPr>
        <p:txBody>
          <a:bodyPr wrap="square" rtlCol="0">
            <a:spAutoFit/>
          </a:bodyPr>
          <a:lstStyle>
            <a:defPPr>
              <a:defRPr lang="en-US"/>
            </a:defPPr>
            <a:lvl1pPr>
              <a:defRPr sz="1200"/>
            </a:lvl1pPr>
          </a:lstStyle>
          <a:p>
            <a:r>
              <a:rPr lang="en-US" dirty="0"/>
              <a:t>Nominal information is shown with lines starting with F and T for Feature and Tolerance respectively. </a:t>
            </a:r>
            <a:br>
              <a:rPr lang="en-US" dirty="0"/>
            </a:br>
            <a:r>
              <a:rPr lang="en-US" dirty="0"/>
              <a:t>F(FeatName)=FEAT/POINT</a:t>
            </a:r>
            <a:r>
              <a:rPr lang="en-US" dirty="0" smtClean="0"/>
              <a:t>, CART, X, Y, Z, i, j, k</a:t>
            </a:r>
            <a:endParaRPr lang="en-US" dirty="0"/>
          </a:p>
          <a:p>
            <a:r>
              <a:rPr lang="en-US" dirty="0"/>
              <a:t>T(FeatName_N)=TOL/PROFS</a:t>
            </a:r>
            <a:r>
              <a:rPr lang="en-US" dirty="0" smtClean="0"/>
              <a:t>, TolLwr, TolUpr</a:t>
            </a:r>
            <a:endParaRPr lang="en-US" dirty="0"/>
          </a:p>
          <a:p>
            <a:r>
              <a:rPr lang="en-US" dirty="0"/>
              <a:t>T(FeatName_X)=TOL/CORTOL</a:t>
            </a:r>
            <a:r>
              <a:rPr lang="en-US" dirty="0" smtClean="0"/>
              <a:t>, XAXIS, TolLwr, TolUpr</a:t>
            </a:r>
            <a:endParaRPr lang="en-US" dirty="0"/>
          </a:p>
          <a:p>
            <a:r>
              <a:rPr lang="en-US" dirty="0"/>
              <a:t>T(FeatName_Y)=TOL/CORTOL</a:t>
            </a:r>
            <a:r>
              <a:rPr lang="en-US" dirty="0" smtClean="0"/>
              <a:t>, YAXIS, TolLwr, TolUpr</a:t>
            </a:r>
            <a:endParaRPr lang="en-US" dirty="0"/>
          </a:p>
          <a:p>
            <a:r>
              <a:rPr lang="en-US" dirty="0"/>
              <a:t>T(FeatName_Z)=TOL/CORTOL</a:t>
            </a:r>
            <a:r>
              <a:rPr lang="en-US" dirty="0" smtClean="0"/>
              <a:t>, ZAXIS, TolLwr, TolUpr</a:t>
            </a:r>
            <a:endParaRPr lang="en-US" dirty="0"/>
          </a:p>
          <a:p>
            <a:endParaRPr lang="en-US" dirty="0"/>
          </a:p>
        </p:txBody>
      </p:sp>
      <p:sp>
        <p:nvSpPr>
          <p:cNvPr id="8" name="TextBox 7"/>
          <p:cNvSpPr txBox="1"/>
          <p:nvPr/>
        </p:nvSpPr>
        <p:spPr>
          <a:xfrm>
            <a:off x="155863" y="3531321"/>
            <a:ext cx="5185063" cy="1569660"/>
          </a:xfrm>
          <a:prstGeom prst="rect">
            <a:avLst/>
          </a:prstGeom>
          <a:noFill/>
          <a:ln w="28575">
            <a:solidFill>
              <a:schemeClr val="accent1">
                <a:lumMod val="50000"/>
              </a:schemeClr>
            </a:solidFill>
          </a:ln>
        </p:spPr>
        <p:txBody>
          <a:bodyPr wrap="square" rtlCol="0">
            <a:spAutoFit/>
          </a:bodyPr>
          <a:lstStyle>
            <a:defPPr>
              <a:defRPr lang="en-US"/>
            </a:defPPr>
            <a:lvl1pPr>
              <a:defRPr sz="1200"/>
            </a:lvl1pPr>
          </a:lstStyle>
          <a:p>
            <a:r>
              <a:rPr lang="en-US" dirty="0"/>
              <a:t>Actual Measured information is shown with lines starting with FA and TA for Feature Actual and Tolerance Actual respectively. </a:t>
            </a:r>
            <a:br>
              <a:rPr lang="en-US" dirty="0"/>
            </a:br>
            <a:r>
              <a:rPr lang="en-US" dirty="0"/>
              <a:t>FA(FeatName)=</a:t>
            </a:r>
            <a:r>
              <a:rPr lang="en-US" dirty="0" smtClean="0"/>
              <a:t>FEAT/POINT, CART, X, Y, Z, i, j, k</a:t>
            </a:r>
            <a:endParaRPr lang="en-US" dirty="0"/>
          </a:p>
          <a:p>
            <a:r>
              <a:rPr lang="en-US" dirty="0"/>
              <a:t>TA(FeatName_N)=</a:t>
            </a:r>
            <a:r>
              <a:rPr lang="en-US" dirty="0" smtClean="0"/>
              <a:t>TOL/PROFS, Actual, Deviation, OUTOL/INTOL</a:t>
            </a:r>
            <a:endParaRPr lang="en-US" dirty="0"/>
          </a:p>
          <a:p>
            <a:r>
              <a:rPr lang="en-US" dirty="0"/>
              <a:t>TA(FeatName_X)=</a:t>
            </a:r>
            <a:r>
              <a:rPr lang="en-US" dirty="0" smtClean="0"/>
              <a:t>TOL/CORTOL, XAXIS, Deviation, OUTOL/INTOL</a:t>
            </a:r>
            <a:endParaRPr lang="en-US" dirty="0"/>
          </a:p>
          <a:p>
            <a:r>
              <a:rPr lang="en-US" dirty="0"/>
              <a:t>TA(FeatName_Y)=</a:t>
            </a:r>
            <a:r>
              <a:rPr lang="en-US" dirty="0" smtClean="0"/>
              <a:t>TOL/CORTOL, YAXIS, Deviation, OUTOL/INTOL</a:t>
            </a:r>
            <a:endParaRPr lang="en-US" dirty="0"/>
          </a:p>
          <a:p>
            <a:r>
              <a:rPr lang="en-US" dirty="0"/>
              <a:t>TA(FeatName_Z)=</a:t>
            </a:r>
            <a:r>
              <a:rPr lang="en-US" dirty="0" smtClean="0"/>
              <a:t>TOL/CORTOL, ZAXIS, Deviation, OUTOL/INTOL</a:t>
            </a:r>
            <a:endParaRPr lang="en-US" dirty="0"/>
          </a:p>
          <a:p>
            <a:endParaRPr lang="en-US" dirty="0"/>
          </a:p>
        </p:txBody>
      </p:sp>
      <p:sp>
        <p:nvSpPr>
          <p:cNvPr id="9" name="Left Brace 8"/>
          <p:cNvSpPr/>
          <p:nvPr/>
        </p:nvSpPr>
        <p:spPr>
          <a:xfrm>
            <a:off x="5749124" y="3531321"/>
            <a:ext cx="353291" cy="132447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TextBox 4"/>
          <p:cNvSpPr txBox="1"/>
          <p:nvPr/>
        </p:nvSpPr>
        <p:spPr>
          <a:xfrm>
            <a:off x="5052619" y="930120"/>
            <a:ext cx="1393010" cy="276999"/>
          </a:xfrm>
          <a:prstGeom prst="rect">
            <a:avLst/>
          </a:prstGeom>
          <a:noFill/>
          <a:ln>
            <a:solidFill>
              <a:schemeClr val="tx1"/>
            </a:solidFill>
          </a:ln>
        </p:spPr>
        <p:txBody>
          <a:bodyPr wrap="none" lIns="0" tIns="0" rIns="0" bIns="0" rtlCol="0">
            <a:spAutoFit/>
          </a:bodyPr>
          <a:lstStyle/>
          <a:p>
            <a:r>
              <a:rPr lang="en-US" dirty="0" smtClean="0">
                <a:latin typeface="Verisurf" panose="02000000000000000000" pitchFamily="2" charset="0"/>
              </a:rPr>
              <a:t>~|1.5|A|B|C</a:t>
            </a:r>
            <a:endParaRPr lang="en-US" dirty="0">
              <a:latin typeface="Verisurf" panose="02000000000000000000" pitchFamily="2" charset="0"/>
            </a:endParaRPr>
          </a:p>
        </p:txBody>
      </p:sp>
    </p:spTree>
    <p:extLst>
      <p:ext uri="{BB962C8B-B14F-4D97-AF65-F5344CB8AC3E}">
        <p14:creationId xmlns:p14="http://schemas.microsoft.com/office/powerpoint/2010/main" val="2509399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Rounded Slot Measurement</a:t>
            </a:r>
            <a:endParaRPr lang="en-US" dirty="0"/>
          </a:p>
        </p:txBody>
      </p:sp>
      <p:sp>
        <p:nvSpPr>
          <p:cNvPr id="3" name="Content Placeholder 2"/>
          <p:cNvSpPr>
            <a:spLocks noGrp="1"/>
          </p:cNvSpPr>
          <p:nvPr>
            <p:ph idx="1"/>
          </p:nvPr>
        </p:nvSpPr>
        <p:spPr/>
        <p:txBody>
          <a:bodyPr>
            <a:normAutofit/>
          </a:bodyPr>
          <a:lstStyle/>
          <a:p>
            <a:r>
              <a:rPr lang="en-US" dirty="0" smtClean="0"/>
              <a:t>F(L4032M001)=FEAT/CPARLN,INNER,ROUND,CART,3124.790,569.360,761.160,$</a:t>
            </a:r>
          </a:p>
          <a:p>
            <a:r>
              <a:rPr lang="en-US" dirty="0" smtClean="0"/>
              <a:t>   -0.000,1.000,-0.000,1.000,0.000,0.000,18.300,12.300</a:t>
            </a:r>
          </a:p>
          <a:p>
            <a:r>
              <a:rPr lang="en-US" dirty="0" smtClean="0"/>
              <a:t>T(L4032M001_WIDTH_LONG)=TOL/WIDTH,-0.600,0.600,LONG</a:t>
            </a:r>
          </a:p>
          <a:p>
            <a:r>
              <a:rPr lang="en-US" dirty="0" smtClean="0"/>
              <a:t>T(L4032M001_WIDTH_SHORT)=TOL/WIDTH,-0.600,0.600,SHORT</a:t>
            </a:r>
          </a:p>
          <a:p>
            <a:r>
              <a:rPr lang="en-US" dirty="0" smtClean="0"/>
              <a:t>T(L4032M001_X)=TOL/CORTOL,XAXIS,-0.600,0.600</a:t>
            </a:r>
          </a:p>
          <a:p>
            <a:r>
              <a:rPr lang="en-US" dirty="0" smtClean="0"/>
              <a:t>T(L4032M001_Y)=TOL/CORTOL,YAXIS,-0.600,0.600</a:t>
            </a:r>
          </a:p>
          <a:p>
            <a:r>
              <a:rPr lang="en-US" dirty="0" smtClean="0"/>
              <a:t>T(L4032M001_Z)=TOL/CORTOL,ZAXIS,-0.600,0.600</a:t>
            </a:r>
          </a:p>
          <a:p>
            <a:endParaRPr lang="en-US" dirty="0"/>
          </a:p>
          <a:p>
            <a:endParaRPr lang="en-US" dirty="0" smtClean="0"/>
          </a:p>
          <a:p>
            <a:endParaRPr lang="en-US" dirty="0" smtClean="0"/>
          </a:p>
          <a:p>
            <a:r>
              <a:rPr lang="en-US" dirty="0" smtClean="0"/>
              <a:t>OUTPUT/FA(L4032M001),TA(L4032M001_WIDTH_LONG),$</a:t>
            </a:r>
          </a:p>
          <a:p>
            <a:r>
              <a:rPr lang="en-US" dirty="0" smtClean="0"/>
              <a:t>   TA(L4032M001_WIDTH_SHORT),TA(L4032M001_X),TA(L4032M001_Y),$</a:t>
            </a:r>
          </a:p>
          <a:p>
            <a:r>
              <a:rPr lang="en-US" dirty="0" smtClean="0"/>
              <a:t>   TA(L4032M001_Z)</a:t>
            </a:r>
          </a:p>
          <a:p>
            <a:r>
              <a:rPr lang="en-US" dirty="0" smtClean="0"/>
              <a:t>FA(L4032M001)=FEAT/CPARLN,INNER,ROUND,CART,3124.778,568.575,760.517,$</a:t>
            </a:r>
          </a:p>
          <a:p>
            <a:r>
              <a:rPr lang="en-US" dirty="0" smtClean="0"/>
              <a:t>   0.005,1.000,-0.010,0.998,-0.006,-0.064,20.291,12.501</a:t>
            </a:r>
          </a:p>
          <a:p>
            <a:r>
              <a:rPr lang="en-US" dirty="0" smtClean="0"/>
              <a:t>TA(L4032M001_WIDTH_LONG)=TOL/WIDTH,1.991,OUTOL,LONG</a:t>
            </a:r>
          </a:p>
          <a:p>
            <a:r>
              <a:rPr lang="en-US" dirty="0" smtClean="0"/>
              <a:t>TA(L4032M001_WIDTH_SHORT)=TOL/WIDTH,0.201,INTOL,SHORT</a:t>
            </a:r>
          </a:p>
          <a:p>
            <a:r>
              <a:rPr lang="en-US" dirty="0" smtClean="0"/>
              <a:t>TA(L4032M001_X)=TOL/CORTOL,XAXIS,-0.012,INTOL</a:t>
            </a:r>
          </a:p>
          <a:p>
            <a:r>
              <a:rPr lang="en-US" dirty="0" smtClean="0"/>
              <a:t>TA(L4032M001_Y)=TOL/CORTOL,YAXIS,-0.785,OUTOL</a:t>
            </a:r>
          </a:p>
          <a:p>
            <a:r>
              <a:rPr lang="en-US" dirty="0" smtClean="0"/>
              <a:t>TA(L4032M001_Z)=TOL/CORTOL,ZAXIS,-0.643,OUTOL</a:t>
            </a:r>
            <a:endParaRPr lang="en-US" dirty="0"/>
          </a:p>
        </p:txBody>
      </p:sp>
      <p:sp>
        <p:nvSpPr>
          <p:cNvPr id="4" name="Left Brace 3"/>
          <p:cNvSpPr/>
          <p:nvPr/>
        </p:nvSpPr>
        <p:spPr>
          <a:xfrm>
            <a:off x="5782376" y="1825625"/>
            <a:ext cx="320039" cy="1122218"/>
          </a:xfrm>
          <a:prstGeom prst="leftBrace">
            <a:avLst>
              <a:gd name="adj1" fmla="val 8333"/>
              <a:gd name="adj2" fmla="val 5148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 name="TextBox 5"/>
          <p:cNvSpPr txBox="1"/>
          <p:nvPr/>
        </p:nvSpPr>
        <p:spPr>
          <a:xfrm>
            <a:off x="155864" y="1825625"/>
            <a:ext cx="5185063" cy="1446550"/>
          </a:xfrm>
          <a:prstGeom prst="rect">
            <a:avLst/>
          </a:prstGeom>
          <a:noFill/>
          <a:ln w="28575">
            <a:solidFill>
              <a:schemeClr val="accent1">
                <a:lumMod val="50000"/>
              </a:schemeClr>
            </a:solidFill>
          </a:ln>
        </p:spPr>
        <p:txBody>
          <a:bodyPr wrap="square" rtlCol="0">
            <a:spAutoFit/>
          </a:bodyPr>
          <a:lstStyle/>
          <a:p>
            <a:r>
              <a:rPr lang="en-US" sz="1100" dirty="0" smtClean="0"/>
              <a:t>Nominal information is shown with lines starting with F and T for Feature and Tolerance respectively. </a:t>
            </a:r>
            <a:br>
              <a:rPr lang="en-US" sz="1100" dirty="0" smtClean="0"/>
            </a:br>
            <a:r>
              <a:rPr lang="en-US" sz="1100" dirty="0" smtClean="0"/>
              <a:t>F(FeatName)=FEAT/</a:t>
            </a:r>
            <a:r>
              <a:rPr lang="en-US" sz="1100" dirty="0" smtClean="0">
                <a:cs typeface="Courier New" panose="02070309020205020404" pitchFamily="49" charset="0"/>
              </a:rPr>
              <a:t>CPARLN, INNER, ROUND, CART</a:t>
            </a:r>
            <a:r>
              <a:rPr lang="en-US" sz="1100" dirty="0" smtClean="0"/>
              <a:t>, X, Y, Z, i, j, k</a:t>
            </a:r>
          </a:p>
          <a:p>
            <a:r>
              <a:rPr lang="en-US" sz="1100" dirty="0" smtClean="0"/>
              <a:t>T(FeatName_WIDTH_LONG)=TOL/WIDTH, TolLwr, TolUpr, LONG</a:t>
            </a:r>
          </a:p>
          <a:p>
            <a:r>
              <a:rPr lang="en-US" sz="1100" dirty="0" smtClean="0"/>
              <a:t>T(FeatName_WIDTH_SHORT)=TOL/WIDTH, TolLwr, TolUpr, SHORT</a:t>
            </a:r>
          </a:p>
          <a:p>
            <a:r>
              <a:rPr lang="en-US" sz="1100" dirty="0" smtClean="0"/>
              <a:t>T(FeatName_X)=TOL/CORTOL, XAXIS, TolLwr, TolUpr</a:t>
            </a:r>
          </a:p>
          <a:p>
            <a:r>
              <a:rPr lang="en-US" sz="1100" dirty="0" smtClean="0"/>
              <a:t>T(FeatName_Y)=TOL/CORTOL, YAXIS, TolLwr, TolUpr</a:t>
            </a:r>
          </a:p>
          <a:p>
            <a:r>
              <a:rPr lang="en-US" sz="1100" dirty="0" smtClean="0"/>
              <a:t>T(FeatName_Z)=TOL/CORTOL, ZAXIS, TolLwr, TolUpr</a:t>
            </a:r>
            <a:endParaRPr lang="en-US" sz="1100" dirty="0"/>
          </a:p>
        </p:txBody>
      </p:sp>
      <p:sp>
        <p:nvSpPr>
          <p:cNvPr id="8" name="TextBox 7"/>
          <p:cNvSpPr txBox="1"/>
          <p:nvPr/>
        </p:nvSpPr>
        <p:spPr>
          <a:xfrm>
            <a:off x="155863" y="3531321"/>
            <a:ext cx="5185063" cy="1446550"/>
          </a:xfrm>
          <a:prstGeom prst="rect">
            <a:avLst/>
          </a:prstGeom>
          <a:noFill/>
          <a:ln w="28575">
            <a:solidFill>
              <a:schemeClr val="accent1">
                <a:lumMod val="50000"/>
              </a:schemeClr>
            </a:solidFill>
          </a:ln>
        </p:spPr>
        <p:txBody>
          <a:bodyPr wrap="square" rtlCol="0">
            <a:spAutoFit/>
          </a:bodyPr>
          <a:lstStyle/>
          <a:p>
            <a:r>
              <a:rPr lang="en-US" sz="1100" dirty="0" smtClean="0"/>
              <a:t>Actual Measured information is shown with lines starting with FA and TA for Feature Actual and Tolerance Actual respectively. </a:t>
            </a:r>
            <a:br>
              <a:rPr lang="en-US" sz="1100" dirty="0" smtClean="0"/>
            </a:br>
            <a:r>
              <a:rPr lang="en-US" sz="1100" dirty="0" smtClean="0"/>
              <a:t>FA(FeatName)=FEAT/</a:t>
            </a:r>
            <a:r>
              <a:rPr lang="en-US" sz="1100" dirty="0" smtClean="0">
                <a:cs typeface="Courier New" panose="02070309020205020404" pitchFamily="49" charset="0"/>
              </a:rPr>
              <a:t>CPARLN, INNER, ROUND, CART</a:t>
            </a:r>
            <a:r>
              <a:rPr lang="en-US" sz="1100" dirty="0" smtClean="0"/>
              <a:t>, X, Y, Z, i, j, k</a:t>
            </a:r>
          </a:p>
          <a:p>
            <a:r>
              <a:rPr lang="en-US" sz="1100" dirty="0" smtClean="0"/>
              <a:t>TA(FeatName_WIDTH_LONG)=TOL/WIDTH, Deviation, OUTOL/INTOL, LONG</a:t>
            </a:r>
          </a:p>
          <a:p>
            <a:r>
              <a:rPr lang="en-US" sz="1100" dirty="0" smtClean="0"/>
              <a:t>TA(FeatName_WIDTH_SHORT)=TOL/WIDTH, Deviation, OUTOL/INTOL, SHORT</a:t>
            </a:r>
          </a:p>
          <a:p>
            <a:r>
              <a:rPr lang="en-US" sz="1100" dirty="0" smtClean="0"/>
              <a:t>TA(FeatName_X)=TOL/CORTOL, XAXIS, Deviation, OUTOL/INTOL</a:t>
            </a:r>
          </a:p>
          <a:p>
            <a:r>
              <a:rPr lang="en-US" sz="1100" dirty="0" smtClean="0"/>
              <a:t>TA(FeatName_Y)=TOL/CORTOL, YAXIS, Deviation, OUTOL/INTOL</a:t>
            </a:r>
          </a:p>
          <a:p>
            <a:r>
              <a:rPr lang="en-US" sz="1100" dirty="0" smtClean="0"/>
              <a:t>TA(FeatName_Z)=TOL/CORTOL, ZAXIS, Deviation, OUTOL/INTOL</a:t>
            </a:r>
            <a:endParaRPr lang="en-US" sz="1100" dirty="0"/>
          </a:p>
        </p:txBody>
      </p:sp>
      <p:sp>
        <p:nvSpPr>
          <p:cNvPr id="9" name="Left Brace 8"/>
          <p:cNvSpPr/>
          <p:nvPr/>
        </p:nvSpPr>
        <p:spPr>
          <a:xfrm>
            <a:off x="5775961" y="3531321"/>
            <a:ext cx="320039" cy="1699984"/>
          </a:xfrm>
          <a:prstGeom prst="leftBrace">
            <a:avLst>
              <a:gd name="adj1" fmla="val 8333"/>
              <a:gd name="adj2" fmla="val 5089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nvGrpSpPr>
          <p:cNvPr id="7" name="Group 6"/>
          <p:cNvGrpSpPr/>
          <p:nvPr/>
        </p:nvGrpSpPr>
        <p:grpSpPr>
          <a:xfrm>
            <a:off x="5308926" y="728804"/>
            <a:ext cx="1391407" cy="581050"/>
            <a:chOff x="6198026" y="728804"/>
            <a:chExt cx="1391407" cy="581050"/>
          </a:xfrm>
        </p:grpSpPr>
        <p:sp>
          <p:nvSpPr>
            <p:cNvPr id="10" name="TextBox 9"/>
            <p:cNvSpPr txBox="1"/>
            <p:nvPr/>
          </p:nvSpPr>
          <p:spPr>
            <a:xfrm>
              <a:off x="6198026" y="1032855"/>
              <a:ext cx="1303242" cy="276999"/>
            </a:xfrm>
            <a:prstGeom prst="rect">
              <a:avLst/>
            </a:prstGeom>
            <a:noFill/>
            <a:ln>
              <a:solidFill>
                <a:schemeClr val="tx1"/>
              </a:solidFill>
            </a:ln>
          </p:spPr>
          <p:txBody>
            <a:bodyPr wrap="none" lIns="0" tIns="0" rIns="0" bIns="0" rtlCol="0">
              <a:spAutoFit/>
            </a:bodyPr>
            <a:lstStyle/>
            <a:p>
              <a:r>
                <a:rPr lang="en-US" dirty="0" smtClean="0">
                  <a:latin typeface="Verisurf" panose="02000000000000000000" pitchFamily="2" charset="0"/>
                </a:rPr>
                <a:t>#|1.2|A|B|C</a:t>
              </a:r>
              <a:endParaRPr lang="en-US" dirty="0">
                <a:latin typeface="Verisurf" panose="02000000000000000000" pitchFamily="2" charset="0"/>
              </a:endParaRPr>
            </a:p>
          </p:txBody>
        </p:sp>
        <p:sp>
          <p:nvSpPr>
            <p:cNvPr id="5" name="TextBox 4"/>
            <p:cNvSpPr txBox="1"/>
            <p:nvPr/>
          </p:nvSpPr>
          <p:spPr>
            <a:xfrm>
              <a:off x="6198026" y="728804"/>
              <a:ext cx="1391407" cy="276999"/>
            </a:xfrm>
            <a:prstGeom prst="rect">
              <a:avLst/>
            </a:prstGeom>
            <a:noFill/>
          </p:spPr>
          <p:txBody>
            <a:bodyPr wrap="none" lIns="0" tIns="0" rIns="0" bIns="0" rtlCol="0">
              <a:spAutoFit/>
            </a:bodyPr>
            <a:lstStyle/>
            <a:p>
              <a:r>
                <a:rPr lang="en-US" dirty="0" smtClean="0"/>
                <a:t>6±0.6 X 12±0.6</a:t>
              </a:r>
              <a:endParaRPr lang="en-US" dirty="0"/>
            </a:p>
          </p:txBody>
        </p:sp>
      </p:grpSp>
    </p:spTree>
    <p:extLst>
      <p:ext uri="{BB962C8B-B14F-4D97-AF65-F5344CB8AC3E}">
        <p14:creationId xmlns:p14="http://schemas.microsoft.com/office/powerpoint/2010/main" val="3891815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Rectangular Slot</a:t>
            </a:r>
            <a:endParaRPr lang="en-US" dirty="0"/>
          </a:p>
        </p:txBody>
      </p:sp>
      <p:sp>
        <p:nvSpPr>
          <p:cNvPr id="3" name="Content Placeholder 2"/>
          <p:cNvSpPr>
            <a:spLocks noGrp="1"/>
          </p:cNvSpPr>
          <p:nvPr>
            <p:ph idx="1"/>
          </p:nvPr>
        </p:nvSpPr>
        <p:spPr/>
        <p:txBody>
          <a:bodyPr/>
          <a:lstStyle/>
          <a:p>
            <a:r>
              <a:rPr lang="en-US" dirty="0" smtClean="0"/>
              <a:t>F(M3970M006)=FEAT/CPARLN,INNER,FLAT,CART,2323.000,579.750,1073.000,$</a:t>
            </a:r>
          </a:p>
          <a:p>
            <a:r>
              <a:rPr lang="en-US" dirty="0" smtClean="0"/>
              <a:t>   0.000,0.985,0.174,1.000,-0.000,0.000,17.754,12.137</a:t>
            </a:r>
          </a:p>
          <a:p>
            <a:r>
              <a:rPr lang="en-US" dirty="0" smtClean="0"/>
              <a:t>T(M3970M006_WIDTH_LONG)=TOL/WIDTH,-0.500,0.500,LONG</a:t>
            </a:r>
          </a:p>
          <a:p>
            <a:r>
              <a:rPr lang="en-US" dirty="0" smtClean="0"/>
              <a:t>T(M3970M006_WIDTH_SHORT)=TOL/WIDTH,-0.500,0.500,SHORT</a:t>
            </a:r>
          </a:p>
          <a:p>
            <a:r>
              <a:rPr lang="en-US" dirty="0" smtClean="0"/>
              <a:t>T(M3970M006_X)=TOL/CORTOL,XAXIS,-0.500,0.500</a:t>
            </a:r>
          </a:p>
          <a:p>
            <a:r>
              <a:rPr lang="en-US" dirty="0" smtClean="0"/>
              <a:t>T(M3970M006_Y)=TOL/CORTOL,YAXIS,-0.500,0.500</a:t>
            </a:r>
          </a:p>
          <a:p>
            <a:r>
              <a:rPr lang="en-US" dirty="0" smtClean="0"/>
              <a:t>T(M3970M006_Z)=TOL/CORTOL,ZAXIS,-0.500,0.500</a:t>
            </a:r>
          </a:p>
          <a:p>
            <a:endParaRPr lang="en-US" dirty="0"/>
          </a:p>
          <a:p>
            <a:endParaRPr lang="en-US" dirty="0" smtClean="0"/>
          </a:p>
          <a:p>
            <a:endParaRPr lang="en-US" dirty="0" smtClean="0"/>
          </a:p>
          <a:p>
            <a:r>
              <a:rPr lang="en-US" dirty="0" smtClean="0"/>
              <a:t>OUTPUT/FA(M3970M006),TA(M3970M006_WIDTH_LONG),$</a:t>
            </a:r>
          </a:p>
          <a:p>
            <a:r>
              <a:rPr lang="en-US" dirty="0" smtClean="0"/>
              <a:t>   TA(M3970M006_WIDTH_SHORT),TA(M3970M006_X),TA(M3970M006_Y),$</a:t>
            </a:r>
          </a:p>
          <a:p>
            <a:r>
              <a:rPr lang="en-US" dirty="0" smtClean="0"/>
              <a:t>   TA(M3970M006_Z)</a:t>
            </a:r>
          </a:p>
          <a:p>
            <a:r>
              <a:rPr lang="en-US" dirty="0" smtClean="0"/>
              <a:t>FA(M3970M006)=FEAT/CPARLN,INNER,FLAT,CART,2323.516,579.226,1072.839,$</a:t>
            </a:r>
          </a:p>
          <a:p>
            <a:r>
              <a:rPr lang="en-US" dirty="0" smtClean="0"/>
              <a:t>   -0.007,0.985,0.175,1.000,0.008,-0.004,18.841,13.323</a:t>
            </a:r>
          </a:p>
          <a:p>
            <a:r>
              <a:rPr lang="en-US" dirty="0" smtClean="0"/>
              <a:t>TA(M3970M006_WIDTH_LONG)=TOL/WIDTH,1.087,OUTOL,LONG</a:t>
            </a:r>
          </a:p>
          <a:p>
            <a:r>
              <a:rPr lang="en-US" dirty="0" smtClean="0"/>
              <a:t>TA(M3970M006_WIDTH_SHORT)=TOL/WIDTH,1.186,OUTOL,SHORT</a:t>
            </a:r>
          </a:p>
          <a:p>
            <a:r>
              <a:rPr lang="en-US" dirty="0" smtClean="0"/>
              <a:t>TA(M3970M006_X)=TOL/CORTOL,XAXIS,0.516,OUTOL</a:t>
            </a:r>
          </a:p>
          <a:p>
            <a:r>
              <a:rPr lang="en-US" dirty="0" smtClean="0"/>
              <a:t>TA(M3970M006_Y)=TOL/CORTOL,YAXIS,-0.524,OUTOL</a:t>
            </a:r>
          </a:p>
          <a:p>
            <a:r>
              <a:rPr lang="en-US" dirty="0" smtClean="0"/>
              <a:t>TA(M3970M006_Z)=TOL/CORTOL,ZAXIS,-0.161,INTOL</a:t>
            </a:r>
          </a:p>
        </p:txBody>
      </p:sp>
      <p:sp>
        <p:nvSpPr>
          <p:cNvPr id="4" name="Left Brace 3"/>
          <p:cNvSpPr/>
          <p:nvPr/>
        </p:nvSpPr>
        <p:spPr>
          <a:xfrm>
            <a:off x="5782376" y="1825625"/>
            <a:ext cx="320039" cy="1122218"/>
          </a:xfrm>
          <a:prstGeom prst="leftBrace">
            <a:avLst>
              <a:gd name="adj1" fmla="val 8333"/>
              <a:gd name="adj2" fmla="val 5148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 name="TextBox 5"/>
          <p:cNvSpPr txBox="1"/>
          <p:nvPr/>
        </p:nvSpPr>
        <p:spPr>
          <a:xfrm>
            <a:off x="155864" y="1825625"/>
            <a:ext cx="5185063" cy="1446550"/>
          </a:xfrm>
          <a:prstGeom prst="rect">
            <a:avLst/>
          </a:prstGeom>
          <a:noFill/>
          <a:ln w="28575">
            <a:solidFill>
              <a:schemeClr val="accent1">
                <a:lumMod val="50000"/>
              </a:schemeClr>
            </a:solidFill>
          </a:ln>
        </p:spPr>
        <p:txBody>
          <a:bodyPr wrap="square" rtlCol="0">
            <a:spAutoFit/>
          </a:bodyPr>
          <a:lstStyle/>
          <a:p>
            <a:r>
              <a:rPr lang="en-US" sz="1100" dirty="0" smtClean="0"/>
              <a:t>Nominal information is shown with lines starting with F and T for Feature and Tolerance respectively. </a:t>
            </a:r>
            <a:br>
              <a:rPr lang="en-US" sz="1100" dirty="0" smtClean="0"/>
            </a:br>
            <a:r>
              <a:rPr lang="en-US" sz="1100" dirty="0" smtClean="0"/>
              <a:t>F(FeatName)=FEAT/</a:t>
            </a:r>
            <a:r>
              <a:rPr lang="en-US" sz="1100" dirty="0" smtClean="0">
                <a:cs typeface="Courier New" panose="02070309020205020404" pitchFamily="49" charset="0"/>
              </a:rPr>
              <a:t>CPARLN, INNER, FLAT, CART</a:t>
            </a:r>
            <a:r>
              <a:rPr lang="en-US" sz="1100" dirty="0" smtClean="0"/>
              <a:t>, X, Y, Z, i, j, k</a:t>
            </a:r>
          </a:p>
          <a:p>
            <a:r>
              <a:rPr lang="en-US" sz="1100" dirty="0" smtClean="0"/>
              <a:t>T(FeatName_WIDTH_LONG)=TOL/WIDTH, TolLwr, TolUpr, LONG</a:t>
            </a:r>
          </a:p>
          <a:p>
            <a:r>
              <a:rPr lang="en-US" sz="1100" dirty="0" smtClean="0"/>
              <a:t>T(FeatName_WIDTH_SHORT)=TOL/WIDTH, TolLwr, TolUpr, SHORT</a:t>
            </a:r>
          </a:p>
          <a:p>
            <a:r>
              <a:rPr lang="en-US" sz="1100" dirty="0" smtClean="0"/>
              <a:t>T(FeatName_X)=TOL/CORTOL, XAXIS, TolLwr, TolUpr</a:t>
            </a:r>
          </a:p>
          <a:p>
            <a:r>
              <a:rPr lang="en-US" sz="1100" dirty="0" smtClean="0"/>
              <a:t>T(FeatName_Y)=TOL/CORTOL, YAXIS, TolLwr, TolUpr</a:t>
            </a:r>
          </a:p>
          <a:p>
            <a:r>
              <a:rPr lang="en-US" sz="1100" dirty="0" smtClean="0"/>
              <a:t>T(FeatName_Z)=TOL/CORTOL, ZAXIS, TolLwr, TolUpr</a:t>
            </a:r>
            <a:endParaRPr lang="en-US" sz="1100" dirty="0"/>
          </a:p>
        </p:txBody>
      </p:sp>
      <p:sp>
        <p:nvSpPr>
          <p:cNvPr id="8" name="TextBox 7"/>
          <p:cNvSpPr txBox="1"/>
          <p:nvPr/>
        </p:nvSpPr>
        <p:spPr>
          <a:xfrm>
            <a:off x="155863" y="3531321"/>
            <a:ext cx="5185063" cy="1446550"/>
          </a:xfrm>
          <a:prstGeom prst="rect">
            <a:avLst/>
          </a:prstGeom>
          <a:noFill/>
          <a:ln w="28575">
            <a:solidFill>
              <a:schemeClr val="accent1">
                <a:lumMod val="50000"/>
              </a:schemeClr>
            </a:solidFill>
          </a:ln>
        </p:spPr>
        <p:txBody>
          <a:bodyPr wrap="square" rtlCol="0">
            <a:spAutoFit/>
          </a:bodyPr>
          <a:lstStyle/>
          <a:p>
            <a:r>
              <a:rPr lang="en-US" sz="1100" dirty="0" smtClean="0"/>
              <a:t>Actual Measured information is shown with lines starting with FA and TA for Feature Actual and Tolerance Actual respectively. </a:t>
            </a:r>
            <a:br>
              <a:rPr lang="en-US" sz="1100" dirty="0" smtClean="0"/>
            </a:br>
            <a:r>
              <a:rPr lang="en-US" sz="1100" dirty="0" smtClean="0"/>
              <a:t>FA(FeatName)= FEAT/</a:t>
            </a:r>
            <a:r>
              <a:rPr lang="en-US" sz="1100" dirty="0" smtClean="0">
                <a:cs typeface="Courier New" panose="02070309020205020404" pitchFamily="49" charset="0"/>
              </a:rPr>
              <a:t>CPARLN, INNER, FLAT, CART</a:t>
            </a:r>
            <a:r>
              <a:rPr lang="en-US" sz="1100" dirty="0" smtClean="0"/>
              <a:t>, X, Y, Z, i, j, k</a:t>
            </a:r>
          </a:p>
          <a:p>
            <a:r>
              <a:rPr lang="en-US" sz="1100" dirty="0" smtClean="0"/>
              <a:t>TA(FeatName_WIDTH_LONG)=TOL/WIDTH, Deviation, OUTOL/INTOL, LONG</a:t>
            </a:r>
          </a:p>
          <a:p>
            <a:r>
              <a:rPr lang="en-US" sz="1100" dirty="0" smtClean="0"/>
              <a:t>TA(FeatName_WIDTH_SHORT)=TOL/WIDTH, Deviation, OUTOL/INTOL, SHORT</a:t>
            </a:r>
          </a:p>
          <a:p>
            <a:r>
              <a:rPr lang="en-US" sz="1100" dirty="0" smtClean="0"/>
              <a:t>TA(FeatName_X)=TOL/CORTOL, XAXIS, Deviation, OUTOL/INTOL</a:t>
            </a:r>
          </a:p>
          <a:p>
            <a:r>
              <a:rPr lang="en-US" sz="1100" dirty="0" smtClean="0"/>
              <a:t>TA(FeatName_Y)=TOL/CORTOL, YAXIS, Deviation, OUTOL/INTOL</a:t>
            </a:r>
          </a:p>
          <a:p>
            <a:r>
              <a:rPr lang="en-US" sz="1100" dirty="0" smtClean="0"/>
              <a:t>TA(FeatName_Z)=TOL/CORTOL, ZAXIS, Deviation, OUTOL/INTOL</a:t>
            </a:r>
            <a:endParaRPr lang="en-US" sz="1100" dirty="0"/>
          </a:p>
        </p:txBody>
      </p:sp>
      <p:sp>
        <p:nvSpPr>
          <p:cNvPr id="9" name="Left Brace 8"/>
          <p:cNvSpPr/>
          <p:nvPr/>
        </p:nvSpPr>
        <p:spPr>
          <a:xfrm>
            <a:off x="5775961" y="3531322"/>
            <a:ext cx="320039" cy="1690384"/>
          </a:xfrm>
          <a:prstGeom prst="leftBrace">
            <a:avLst>
              <a:gd name="adj1" fmla="val 8333"/>
              <a:gd name="adj2" fmla="val 5089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nvGrpSpPr>
          <p:cNvPr id="10" name="Group 9"/>
          <p:cNvGrpSpPr/>
          <p:nvPr/>
        </p:nvGrpSpPr>
        <p:grpSpPr>
          <a:xfrm>
            <a:off x="5308926" y="728804"/>
            <a:ext cx="1391407" cy="581050"/>
            <a:chOff x="6198026" y="728804"/>
            <a:chExt cx="1391407" cy="581050"/>
          </a:xfrm>
        </p:grpSpPr>
        <p:sp>
          <p:nvSpPr>
            <p:cNvPr id="11" name="TextBox 10"/>
            <p:cNvSpPr txBox="1"/>
            <p:nvPr/>
          </p:nvSpPr>
          <p:spPr>
            <a:xfrm>
              <a:off x="6198026" y="1032855"/>
              <a:ext cx="1303242" cy="276999"/>
            </a:xfrm>
            <a:prstGeom prst="rect">
              <a:avLst/>
            </a:prstGeom>
            <a:noFill/>
            <a:ln>
              <a:solidFill>
                <a:schemeClr val="tx1"/>
              </a:solidFill>
            </a:ln>
          </p:spPr>
          <p:txBody>
            <a:bodyPr wrap="none" lIns="0" tIns="0" rIns="0" bIns="0" rtlCol="0">
              <a:spAutoFit/>
            </a:bodyPr>
            <a:lstStyle/>
            <a:p>
              <a:r>
                <a:rPr lang="en-US" dirty="0" smtClean="0">
                  <a:latin typeface="Verisurf" panose="02000000000000000000" pitchFamily="2" charset="0"/>
                </a:rPr>
                <a:t>#|1.2|A|B|C</a:t>
              </a:r>
              <a:endParaRPr lang="en-US" dirty="0">
                <a:latin typeface="Verisurf" panose="02000000000000000000" pitchFamily="2" charset="0"/>
              </a:endParaRPr>
            </a:p>
          </p:txBody>
        </p:sp>
        <p:sp>
          <p:nvSpPr>
            <p:cNvPr id="12" name="TextBox 11"/>
            <p:cNvSpPr txBox="1"/>
            <p:nvPr/>
          </p:nvSpPr>
          <p:spPr>
            <a:xfrm>
              <a:off x="6198026" y="728804"/>
              <a:ext cx="1391407" cy="276999"/>
            </a:xfrm>
            <a:prstGeom prst="rect">
              <a:avLst/>
            </a:prstGeom>
            <a:noFill/>
          </p:spPr>
          <p:txBody>
            <a:bodyPr wrap="none" lIns="0" tIns="0" rIns="0" bIns="0" rtlCol="0">
              <a:spAutoFit/>
            </a:bodyPr>
            <a:lstStyle/>
            <a:p>
              <a:r>
                <a:rPr lang="en-US" dirty="0" smtClean="0"/>
                <a:t>6±0.5 X 12±0.5</a:t>
              </a:r>
              <a:endParaRPr lang="en-US" dirty="0"/>
            </a:p>
          </p:txBody>
        </p:sp>
      </p:grpSp>
    </p:spTree>
    <p:extLst>
      <p:ext uri="{BB962C8B-B14F-4D97-AF65-F5344CB8AC3E}">
        <p14:creationId xmlns:p14="http://schemas.microsoft.com/office/powerpoint/2010/main" val="2383242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Round Hole</a:t>
            </a:r>
            <a:endParaRPr lang="en-US" dirty="0"/>
          </a:p>
        </p:txBody>
      </p:sp>
      <p:sp>
        <p:nvSpPr>
          <p:cNvPr id="3" name="Content Placeholder 2"/>
          <p:cNvSpPr>
            <a:spLocks noGrp="1"/>
          </p:cNvSpPr>
          <p:nvPr>
            <p:ph idx="1"/>
          </p:nvPr>
        </p:nvSpPr>
        <p:spPr/>
        <p:txBody>
          <a:bodyPr/>
          <a:lstStyle/>
          <a:p>
            <a:r>
              <a:rPr lang="en-US" dirty="0" smtClean="0"/>
              <a:t>F(H8566DB01)=FEAT/CIRCLE,INNER,CART,2737.369,869.000,581.050,0.000,$</a:t>
            </a:r>
          </a:p>
          <a:p>
            <a:r>
              <a:rPr lang="en-US" dirty="0" smtClean="0"/>
              <a:t>   1.000,-0.000,8.199</a:t>
            </a:r>
          </a:p>
          <a:p>
            <a:r>
              <a:rPr lang="en-US" dirty="0" smtClean="0"/>
              <a:t>T(H8566DB01_DIAM)=TOL/DIAM,-1.000,1.000</a:t>
            </a:r>
          </a:p>
          <a:p>
            <a:r>
              <a:rPr lang="en-US" dirty="0" smtClean="0"/>
              <a:t>T(H8566DB01_X)=TOL/CORTOL,XAXIS,-1.000,1.000</a:t>
            </a:r>
          </a:p>
          <a:p>
            <a:r>
              <a:rPr lang="en-US" dirty="0" smtClean="0"/>
              <a:t>T(H8566DB01_Y)=TOL/CORTOL,YAXIS,-1.000,1.000</a:t>
            </a:r>
          </a:p>
          <a:p>
            <a:r>
              <a:rPr lang="en-US" dirty="0" smtClean="0"/>
              <a:t>T(H8566DB01_Z)=TOL/CORTOL,ZAXIS,-1.000,1.000</a:t>
            </a:r>
          </a:p>
          <a:p>
            <a:endParaRPr lang="en-US" dirty="0"/>
          </a:p>
          <a:p>
            <a:endParaRPr lang="en-US" dirty="0" smtClean="0"/>
          </a:p>
          <a:p>
            <a:endParaRPr lang="en-US" dirty="0"/>
          </a:p>
          <a:p>
            <a:endParaRPr lang="en-US" dirty="0" smtClean="0"/>
          </a:p>
          <a:p>
            <a:r>
              <a:rPr lang="en-US" dirty="0" smtClean="0"/>
              <a:t>OUTPUT/FA(H8566DB01),TA(H8566DB01_DIAM),TA(H8566DB01_X),$</a:t>
            </a:r>
          </a:p>
          <a:p>
            <a:r>
              <a:rPr lang="en-US" dirty="0" smtClean="0"/>
              <a:t>   TA(H8566DB01_Y),TA(H8566DB01_Z)</a:t>
            </a:r>
          </a:p>
          <a:p>
            <a:r>
              <a:rPr lang="en-US" dirty="0" smtClean="0"/>
              <a:t>FA(H8566DB01)=FEAT/CIRCLE,INNER,CART,2737.178,867.988,580.979,-0.005,$</a:t>
            </a:r>
          </a:p>
          <a:p>
            <a:r>
              <a:rPr lang="en-US" dirty="0" smtClean="0"/>
              <a:t>   1.000,0.010,8.258</a:t>
            </a:r>
          </a:p>
          <a:p>
            <a:r>
              <a:rPr lang="en-US" dirty="0" smtClean="0"/>
              <a:t>TA(H8566DB01_DIAM)=TOL/DIAM,0.059,INTOL</a:t>
            </a:r>
          </a:p>
          <a:p>
            <a:r>
              <a:rPr lang="en-US" dirty="0" smtClean="0"/>
              <a:t>TA(H8566DB01_X)=TOL/CORTOL,XAXIS,-0.191,INTOL</a:t>
            </a:r>
          </a:p>
          <a:p>
            <a:r>
              <a:rPr lang="en-US" dirty="0" smtClean="0"/>
              <a:t>TA(H8566DB01_Y)=TOL/CORTOL,YAXIS,-1.012,OUTOL</a:t>
            </a:r>
          </a:p>
          <a:p>
            <a:r>
              <a:rPr lang="en-US" dirty="0" smtClean="0"/>
              <a:t>TA(H8566DB01_Z)=TOL/CORTOL,ZAXIS,-0.071,INTOL</a:t>
            </a:r>
          </a:p>
          <a:p>
            <a:endParaRPr lang="en-US" dirty="0" smtClean="0"/>
          </a:p>
        </p:txBody>
      </p:sp>
      <p:sp>
        <p:nvSpPr>
          <p:cNvPr id="4" name="Left Brace 3"/>
          <p:cNvSpPr/>
          <p:nvPr/>
        </p:nvSpPr>
        <p:spPr>
          <a:xfrm>
            <a:off x="5782376" y="1825625"/>
            <a:ext cx="320039" cy="1122218"/>
          </a:xfrm>
          <a:prstGeom prst="leftBrace">
            <a:avLst>
              <a:gd name="adj1" fmla="val 8333"/>
              <a:gd name="adj2" fmla="val 5148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 name="TextBox 5"/>
          <p:cNvSpPr txBox="1"/>
          <p:nvPr/>
        </p:nvSpPr>
        <p:spPr>
          <a:xfrm>
            <a:off x="155864" y="1825625"/>
            <a:ext cx="5185063" cy="1277273"/>
          </a:xfrm>
          <a:prstGeom prst="rect">
            <a:avLst/>
          </a:prstGeom>
          <a:noFill/>
          <a:ln w="28575">
            <a:solidFill>
              <a:schemeClr val="accent1">
                <a:lumMod val="50000"/>
              </a:schemeClr>
            </a:solidFill>
          </a:ln>
        </p:spPr>
        <p:txBody>
          <a:bodyPr wrap="square" rtlCol="0">
            <a:spAutoFit/>
          </a:bodyPr>
          <a:lstStyle/>
          <a:p>
            <a:r>
              <a:rPr lang="en-US" sz="1100" dirty="0" smtClean="0"/>
              <a:t>Nominal information is shown with lines starting with F and T for Feature and Tolerance respectively. </a:t>
            </a:r>
            <a:br>
              <a:rPr lang="en-US" sz="1100" dirty="0" smtClean="0"/>
            </a:br>
            <a:r>
              <a:rPr lang="en-US" sz="1100" dirty="0" smtClean="0"/>
              <a:t>F(FeatName)=</a:t>
            </a:r>
            <a:r>
              <a:rPr lang="en-US" sz="1100" dirty="0" smtClean="0">
                <a:cs typeface="Courier New" panose="02070309020205020404" pitchFamily="49" charset="0"/>
              </a:rPr>
              <a:t>FEAT/CIRCLE, INNER, CART</a:t>
            </a:r>
            <a:r>
              <a:rPr lang="en-US" sz="1100" dirty="0" smtClean="0"/>
              <a:t>, X, Y, Z, i, j, k</a:t>
            </a:r>
          </a:p>
          <a:p>
            <a:r>
              <a:rPr lang="en-US" sz="1100" dirty="0" smtClean="0"/>
              <a:t>T(FeatName_DIAM)=</a:t>
            </a:r>
            <a:r>
              <a:rPr lang="en-US" sz="1100" dirty="0" smtClean="0">
                <a:cs typeface="Courier New" panose="02070309020205020404" pitchFamily="49" charset="0"/>
              </a:rPr>
              <a:t> TOL/DIAM</a:t>
            </a:r>
            <a:r>
              <a:rPr lang="en-US" sz="1100" dirty="0" smtClean="0"/>
              <a:t>, TolLwr, TolUpr</a:t>
            </a:r>
          </a:p>
          <a:p>
            <a:r>
              <a:rPr lang="en-US" sz="1100" dirty="0" smtClean="0"/>
              <a:t>T(FeatName_X)=TOL/CORTOL, XAXIS, TolLwr, TolUpr</a:t>
            </a:r>
          </a:p>
          <a:p>
            <a:r>
              <a:rPr lang="en-US" sz="1100" dirty="0" smtClean="0"/>
              <a:t>T(FeatName_Y)=TOL/CORTOL, YAXIS, TolLwr, TolUpr</a:t>
            </a:r>
          </a:p>
          <a:p>
            <a:r>
              <a:rPr lang="en-US" sz="1100" dirty="0" smtClean="0"/>
              <a:t>T(FeatName_Z)=TOL/CORTOL, ZAXIS, TolLwr, TolUpr</a:t>
            </a:r>
            <a:endParaRPr lang="en-US" sz="1100" dirty="0"/>
          </a:p>
        </p:txBody>
      </p:sp>
      <p:sp>
        <p:nvSpPr>
          <p:cNvPr id="8" name="TextBox 7"/>
          <p:cNvSpPr txBox="1"/>
          <p:nvPr/>
        </p:nvSpPr>
        <p:spPr>
          <a:xfrm>
            <a:off x="155863" y="3531321"/>
            <a:ext cx="5185063" cy="1277273"/>
          </a:xfrm>
          <a:prstGeom prst="rect">
            <a:avLst/>
          </a:prstGeom>
          <a:noFill/>
          <a:ln w="28575">
            <a:solidFill>
              <a:schemeClr val="accent1">
                <a:lumMod val="50000"/>
              </a:schemeClr>
            </a:solidFill>
          </a:ln>
        </p:spPr>
        <p:txBody>
          <a:bodyPr wrap="square" rtlCol="0">
            <a:spAutoFit/>
          </a:bodyPr>
          <a:lstStyle/>
          <a:p>
            <a:r>
              <a:rPr lang="en-US" sz="1100" dirty="0" smtClean="0"/>
              <a:t>Actual Measured information is shown with lines starting with FA and TA for Feature Actual and Tolerance Actual respectively. </a:t>
            </a:r>
            <a:br>
              <a:rPr lang="en-US" sz="1100" dirty="0" smtClean="0"/>
            </a:br>
            <a:r>
              <a:rPr lang="en-US" sz="1100" dirty="0" smtClean="0"/>
              <a:t>FA(FeatName)= </a:t>
            </a:r>
            <a:r>
              <a:rPr lang="en-US" sz="1100" dirty="0" smtClean="0">
                <a:cs typeface="Courier New" panose="02070309020205020404" pitchFamily="49" charset="0"/>
              </a:rPr>
              <a:t>FEAT/CIRCLE, INNER, CART</a:t>
            </a:r>
            <a:r>
              <a:rPr lang="en-US" sz="1100" dirty="0" smtClean="0"/>
              <a:t>, X, Y, Z, i, j, k</a:t>
            </a:r>
          </a:p>
          <a:p>
            <a:r>
              <a:rPr lang="en-US" sz="1100" dirty="0" smtClean="0"/>
              <a:t>TA(FeatName_DIAM)=TOL/DIAM, Deviation, OUTOL/INTOL</a:t>
            </a:r>
          </a:p>
          <a:p>
            <a:r>
              <a:rPr lang="en-US" sz="1100" dirty="0" smtClean="0"/>
              <a:t>TA(FeatName_X)=TOL/CORTOL, XAXIS, Deviation, OUTOL/INTOL</a:t>
            </a:r>
          </a:p>
          <a:p>
            <a:r>
              <a:rPr lang="en-US" sz="1100" dirty="0" smtClean="0"/>
              <a:t>TA(FeatName_Y)=TOL/CORTOL, YAXIS, Deviation, OUTOL/INTOL</a:t>
            </a:r>
          </a:p>
          <a:p>
            <a:r>
              <a:rPr lang="en-US" sz="1100" dirty="0" smtClean="0"/>
              <a:t>TA(FeatName_Z)=TOL/CORTOL, ZAXIS, Deviation, OUTOL/INTOL</a:t>
            </a:r>
            <a:endParaRPr lang="en-US" sz="1100" dirty="0"/>
          </a:p>
        </p:txBody>
      </p:sp>
      <p:sp>
        <p:nvSpPr>
          <p:cNvPr id="9" name="Left Brace 8"/>
          <p:cNvSpPr/>
          <p:nvPr/>
        </p:nvSpPr>
        <p:spPr>
          <a:xfrm>
            <a:off x="5775961" y="3531321"/>
            <a:ext cx="320039" cy="1523987"/>
          </a:xfrm>
          <a:prstGeom prst="leftBrace">
            <a:avLst>
              <a:gd name="adj1" fmla="val 8333"/>
              <a:gd name="adj2" fmla="val 5089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nvGrpSpPr>
          <p:cNvPr id="10" name="Group 9"/>
          <p:cNvGrpSpPr/>
          <p:nvPr/>
        </p:nvGrpSpPr>
        <p:grpSpPr>
          <a:xfrm>
            <a:off x="5308926" y="728804"/>
            <a:ext cx="1381789" cy="581050"/>
            <a:chOff x="6198026" y="728804"/>
            <a:chExt cx="1381789" cy="581050"/>
          </a:xfrm>
        </p:grpSpPr>
        <p:sp>
          <p:nvSpPr>
            <p:cNvPr id="11" name="TextBox 10"/>
            <p:cNvSpPr txBox="1"/>
            <p:nvPr/>
          </p:nvSpPr>
          <p:spPr>
            <a:xfrm>
              <a:off x="6198026" y="1032855"/>
              <a:ext cx="1381789" cy="276999"/>
            </a:xfrm>
            <a:prstGeom prst="rect">
              <a:avLst/>
            </a:prstGeom>
            <a:noFill/>
            <a:ln>
              <a:solidFill>
                <a:schemeClr val="tx1"/>
              </a:solidFill>
            </a:ln>
          </p:spPr>
          <p:txBody>
            <a:bodyPr wrap="none" lIns="0" tIns="0" rIns="0" bIns="0" rtlCol="0">
              <a:spAutoFit/>
            </a:bodyPr>
            <a:lstStyle/>
            <a:p>
              <a:r>
                <a:rPr lang="en-US" dirty="0" smtClean="0">
                  <a:latin typeface="Verisurf" panose="02000000000000000000" pitchFamily="2" charset="0"/>
                </a:rPr>
                <a:t>#|:2|A|B|C</a:t>
              </a:r>
              <a:endParaRPr lang="en-US" dirty="0">
                <a:latin typeface="Verisurf" panose="02000000000000000000" pitchFamily="2" charset="0"/>
              </a:endParaRPr>
            </a:p>
          </p:txBody>
        </p:sp>
        <p:sp>
          <p:nvSpPr>
            <p:cNvPr id="12" name="TextBox 11"/>
            <p:cNvSpPr txBox="1"/>
            <p:nvPr/>
          </p:nvSpPr>
          <p:spPr>
            <a:xfrm>
              <a:off x="6198026" y="728804"/>
              <a:ext cx="620363" cy="276999"/>
            </a:xfrm>
            <a:prstGeom prst="rect">
              <a:avLst/>
            </a:prstGeom>
            <a:noFill/>
          </p:spPr>
          <p:txBody>
            <a:bodyPr wrap="none" lIns="0" tIns="0" rIns="0" bIns="0" rtlCol="0">
              <a:spAutoFit/>
            </a:bodyPr>
            <a:lstStyle/>
            <a:p>
              <a:r>
                <a:rPr lang="en-US" dirty="0">
                  <a:latin typeface="Verisurf" panose="02000000000000000000" pitchFamily="2" charset="0"/>
                </a:rPr>
                <a:t>:</a:t>
              </a:r>
              <a:r>
                <a:rPr lang="en-US" dirty="0" smtClean="0"/>
                <a:t>6±1</a:t>
              </a:r>
              <a:endParaRPr lang="en-US" dirty="0"/>
            </a:p>
          </p:txBody>
        </p:sp>
      </p:grpSp>
    </p:spTree>
    <p:extLst>
      <p:ext uri="{BB962C8B-B14F-4D97-AF65-F5344CB8AC3E}">
        <p14:creationId xmlns:p14="http://schemas.microsoft.com/office/powerpoint/2010/main" val="2668079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Round Pin</a:t>
            </a:r>
            <a:endParaRPr lang="en-US" dirty="0"/>
          </a:p>
        </p:txBody>
      </p:sp>
      <p:sp>
        <p:nvSpPr>
          <p:cNvPr id="3" name="Content Placeholder 2"/>
          <p:cNvSpPr>
            <a:spLocks noGrp="1"/>
          </p:cNvSpPr>
          <p:nvPr>
            <p:ph idx="1"/>
          </p:nvPr>
        </p:nvSpPr>
        <p:spPr/>
        <p:txBody>
          <a:bodyPr/>
          <a:lstStyle/>
          <a:p>
            <a:r>
              <a:rPr lang="en-US" dirty="0" smtClean="0"/>
              <a:t>F(K8566DB01)=FEAT/CIRCLE, OUTER,CART,2737.369,869.000,581.050,0.000,$</a:t>
            </a:r>
          </a:p>
          <a:p>
            <a:r>
              <a:rPr lang="en-US" dirty="0" smtClean="0"/>
              <a:t>   1.000,-0.000,8.199</a:t>
            </a:r>
          </a:p>
          <a:p>
            <a:r>
              <a:rPr lang="en-US" dirty="0" smtClean="0"/>
              <a:t>T(K8566DB01_DIAM)=TOL/DIAM,-1.000,1.000</a:t>
            </a:r>
          </a:p>
          <a:p>
            <a:r>
              <a:rPr lang="en-US" dirty="0" smtClean="0"/>
              <a:t>T(K8566DB01_X)=TOL/CORTOL,XAXIS,-1.000,1.000</a:t>
            </a:r>
          </a:p>
          <a:p>
            <a:r>
              <a:rPr lang="en-US" dirty="0" smtClean="0"/>
              <a:t>T(K8566DB01_Y)=TOL/CORTOL,YAXIS,-1.000,1.000</a:t>
            </a:r>
          </a:p>
          <a:p>
            <a:r>
              <a:rPr lang="en-US" dirty="0" smtClean="0"/>
              <a:t>T(K8566DB01_Z)=TOL/CORTOL,ZAXIS,-1.000,1.000</a:t>
            </a:r>
          </a:p>
          <a:p>
            <a:endParaRPr lang="en-US" dirty="0"/>
          </a:p>
          <a:p>
            <a:endParaRPr lang="en-US" dirty="0" smtClean="0"/>
          </a:p>
          <a:p>
            <a:endParaRPr lang="en-US" dirty="0"/>
          </a:p>
          <a:p>
            <a:endParaRPr lang="en-US" dirty="0" smtClean="0"/>
          </a:p>
          <a:p>
            <a:r>
              <a:rPr lang="en-US" dirty="0" smtClean="0"/>
              <a:t>OUTPUT/FA(K8566DB01),TA(K8566DB01_DIAM),TA(K8566DB01_X),$</a:t>
            </a:r>
          </a:p>
          <a:p>
            <a:r>
              <a:rPr lang="en-US" dirty="0" smtClean="0"/>
              <a:t>   TA(K8566DB01_Y),TA(K8566DB01_Z)</a:t>
            </a:r>
          </a:p>
          <a:p>
            <a:r>
              <a:rPr lang="en-US" dirty="0" smtClean="0"/>
              <a:t>FA(K8566DB01)=FEAT/CIRCLE,OUTER,CART,2737.178,867.988,580.979,-0.005,$</a:t>
            </a:r>
          </a:p>
          <a:p>
            <a:r>
              <a:rPr lang="en-US" dirty="0" smtClean="0"/>
              <a:t>   1.000,0.010,8.258</a:t>
            </a:r>
          </a:p>
          <a:p>
            <a:r>
              <a:rPr lang="en-US" dirty="0" smtClean="0"/>
              <a:t>TA(K8566DB01_DIAM)=TOL/DIAM,0.059,INTOL</a:t>
            </a:r>
          </a:p>
          <a:p>
            <a:r>
              <a:rPr lang="en-US" dirty="0" smtClean="0"/>
              <a:t>TA(K8566DB01_X)=TOL/CORTOL,XAXIS,-0.191,INTOL</a:t>
            </a:r>
          </a:p>
          <a:p>
            <a:r>
              <a:rPr lang="en-US" dirty="0" smtClean="0"/>
              <a:t>TA(K8566DB01_Y)=TOL/CORTOL,YAXIS,-1.012,OUTOL</a:t>
            </a:r>
          </a:p>
          <a:p>
            <a:r>
              <a:rPr lang="en-US" dirty="0" smtClean="0"/>
              <a:t>TA(K8566DB01_Z)=TOL/CORTOL,ZAXIS,-0.071,INTOL</a:t>
            </a:r>
          </a:p>
          <a:p>
            <a:endParaRPr lang="en-US" dirty="0" smtClean="0"/>
          </a:p>
        </p:txBody>
      </p:sp>
      <p:sp>
        <p:nvSpPr>
          <p:cNvPr id="4" name="Left Brace 3"/>
          <p:cNvSpPr/>
          <p:nvPr/>
        </p:nvSpPr>
        <p:spPr>
          <a:xfrm>
            <a:off x="5782376" y="1825625"/>
            <a:ext cx="320039" cy="1122218"/>
          </a:xfrm>
          <a:prstGeom prst="leftBrace">
            <a:avLst>
              <a:gd name="adj1" fmla="val 8333"/>
              <a:gd name="adj2" fmla="val 5148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 name="TextBox 5"/>
          <p:cNvSpPr txBox="1"/>
          <p:nvPr/>
        </p:nvSpPr>
        <p:spPr>
          <a:xfrm>
            <a:off x="155864" y="1825625"/>
            <a:ext cx="5185063" cy="1277273"/>
          </a:xfrm>
          <a:prstGeom prst="rect">
            <a:avLst/>
          </a:prstGeom>
          <a:noFill/>
          <a:ln w="28575">
            <a:solidFill>
              <a:schemeClr val="accent1">
                <a:lumMod val="50000"/>
              </a:schemeClr>
            </a:solidFill>
          </a:ln>
        </p:spPr>
        <p:txBody>
          <a:bodyPr wrap="square" rtlCol="0">
            <a:spAutoFit/>
          </a:bodyPr>
          <a:lstStyle/>
          <a:p>
            <a:r>
              <a:rPr lang="en-US" sz="1100" dirty="0" smtClean="0"/>
              <a:t>Nominal information is shown with lines starting with F and T for Feature and Tolerance respectively. </a:t>
            </a:r>
            <a:br>
              <a:rPr lang="en-US" sz="1100" dirty="0" smtClean="0"/>
            </a:br>
            <a:r>
              <a:rPr lang="en-US" sz="1100" dirty="0" smtClean="0"/>
              <a:t>F(FeatName)=</a:t>
            </a:r>
            <a:r>
              <a:rPr lang="en-US" sz="1100" dirty="0" smtClean="0">
                <a:cs typeface="Courier New" panose="02070309020205020404" pitchFamily="49" charset="0"/>
              </a:rPr>
              <a:t>FEAT/CIRCLE, OUTER, CART</a:t>
            </a:r>
            <a:r>
              <a:rPr lang="en-US" sz="1100" dirty="0" smtClean="0"/>
              <a:t>, X, Y, Z, i, j, k</a:t>
            </a:r>
          </a:p>
          <a:p>
            <a:r>
              <a:rPr lang="en-US" sz="1100" dirty="0" smtClean="0"/>
              <a:t>T(FeatName_DIAM)=</a:t>
            </a:r>
            <a:r>
              <a:rPr lang="en-US" sz="1100" dirty="0" smtClean="0">
                <a:cs typeface="Courier New" panose="02070309020205020404" pitchFamily="49" charset="0"/>
              </a:rPr>
              <a:t> TOL/DIAM</a:t>
            </a:r>
            <a:r>
              <a:rPr lang="en-US" sz="1100" dirty="0" smtClean="0"/>
              <a:t>, TolLwr, TolUpr</a:t>
            </a:r>
          </a:p>
          <a:p>
            <a:r>
              <a:rPr lang="en-US" sz="1100" dirty="0" smtClean="0"/>
              <a:t>T(FeatName_X)=TOL/CORTOL, XAXIS, TolLwr, TolUpr</a:t>
            </a:r>
          </a:p>
          <a:p>
            <a:r>
              <a:rPr lang="en-US" sz="1100" dirty="0" smtClean="0"/>
              <a:t>T(FeatName_Y)=TOL/CORTOL, YAXIS, TolLwr, TolUpr</a:t>
            </a:r>
          </a:p>
          <a:p>
            <a:r>
              <a:rPr lang="en-US" sz="1100" dirty="0" smtClean="0"/>
              <a:t>T(FeatName_Z)=TOL/CORTOL, ZAXIS, TolLwr, TolUpr</a:t>
            </a:r>
            <a:endParaRPr lang="en-US" sz="1100" dirty="0"/>
          </a:p>
        </p:txBody>
      </p:sp>
      <p:sp>
        <p:nvSpPr>
          <p:cNvPr id="8" name="TextBox 7"/>
          <p:cNvSpPr txBox="1"/>
          <p:nvPr/>
        </p:nvSpPr>
        <p:spPr>
          <a:xfrm>
            <a:off x="155863" y="3531321"/>
            <a:ext cx="5185063" cy="1277273"/>
          </a:xfrm>
          <a:prstGeom prst="rect">
            <a:avLst/>
          </a:prstGeom>
          <a:noFill/>
          <a:ln w="28575">
            <a:solidFill>
              <a:schemeClr val="accent1">
                <a:lumMod val="50000"/>
              </a:schemeClr>
            </a:solidFill>
          </a:ln>
        </p:spPr>
        <p:txBody>
          <a:bodyPr wrap="square" rtlCol="0">
            <a:spAutoFit/>
          </a:bodyPr>
          <a:lstStyle/>
          <a:p>
            <a:r>
              <a:rPr lang="en-US" sz="1100" dirty="0" smtClean="0"/>
              <a:t>Actual Measured information is shown with lines starting with FA and TA for Feature Actual and Tolerance Actual respectively. </a:t>
            </a:r>
            <a:br>
              <a:rPr lang="en-US" sz="1100" dirty="0" smtClean="0"/>
            </a:br>
            <a:r>
              <a:rPr lang="en-US" sz="1100" dirty="0" smtClean="0"/>
              <a:t>FA(FeatName)= </a:t>
            </a:r>
            <a:r>
              <a:rPr lang="en-US" sz="1100" dirty="0" smtClean="0">
                <a:cs typeface="Courier New" panose="02070309020205020404" pitchFamily="49" charset="0"/>
              </a:rPr>
              <a:t>FEAT/CIRCLE, OUTER, CART</a:t>
            </a:r>
            <a:r>
              <a:rPr lang="en-US" sz="1100" dirty="0" smtClean="0"/>
              <a:t>, X, Y, Z, i, j, k</a:t>
            </a:r>
          </a:p>
          <a:p>
            <a:r>
              <a:rPr lang="en-US" sz="1100" dirty="0" smtClean="0"/>
              <a:t>TA(FeatName_DIAM)=TOL/DIAM, Actual, OUTOL/INTOL</a:t>
            </a:r>
          </a:p>
          <a:p>
            <a:r>
              <a:rPr lang="en-US" sz="1100" dirty="0" smtClean="0"/>
              <a:t>TA(FeatName_X)=TOL/CORTOL, XAXIS, Actual, OUTOL/INTOL</a:t>
            </a:r>
          </a:p>
          <a:p>
            <a:r>
              <a:rPr lang="en-US" sz="1100" dirty="0" smtClean="0"/>
              <a:t>TA(FeatName_Y)=TOL/CORTOL, YAXIS, Actual, OUTOL/INTOL</a:t>
            </a:r>
          </a:p>
          <a:p>
            <a:r>
              <a:rPr lang="en-US" sz="1100" dirty="0" smtClean="0"/>
              <a:t>TA(FeatName_Z)=TOL/CORTOL, ZAXIS, Actual, OUTOL/INTOL</a:t>
            </a:r>
            <a:endParaRPr lang="en-US" sz="1100" dirty="0"/>
          </a:p>
        </p:txBody>
      </p:sp>
      <p:sp>
        <p:nvSpPr>
          <p:cNvPr id="9" name="Left Brace 8"/>
          <p:cNvSpPr/>
          <p:nvPr/>
        </p:nvSpPr>
        <p:spPr>
          <a:xfrm>
            <a:off x="5775961" y="3531321"/>
            <a:ext cx="320039" cy="1523987"/>
          </a:xfrm>
          <a:prstGeom prst="leftBrace">
            <a:avLst>
              <a:gd name="adj1" fmla="val 8333"/>
              <a:gd name="adj2" fmla="val 5089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nvGrpSpPr>
          <p:cNvPr id="13" name="Group 12"/>
          <p:cNvGrpSpPr/>
          <p:nvPr/>
        </p:nvGrpSpPr>
        <p:grpSpPr>
          <a:xfrm>
            <a:off x="5308926" y="728804"/>
            <a:ext cx="1381789" cy="581050"/>
            <a:chOff x="6198026" y="728804"/>
            <a:chExt cx="1381789" cy="581050"/>
          </a:xfrm>
        </p:grpSpPr>
        <p:sp>
          <p:nvSpPr>
            <p:cNvPr id="14" name="TextBox 13"/>
            <p:cNvSpPr txBox="1"/>
            <p:nvPr/>
          </p:nvSpPr>
          <p:spPr>
            <a:xfrm>
              <a:off x="6198026" y="1032855"/>
              <a:ext cx="1381789" cy="276999"/>
            </a:xfrm>
            <a:prstGeom prst="rect">
              <a:avLst/>
            </a:prstGeom>
            <a:noFill/>
            <a:ln>
              <a:solidFill>
                <a:schemeClr val="tx1"/>
              </a:solidFill>
            </a:ln>
          </p:spPr>
          <p:txBody>
            <a:bodyPr wrap="none" lIns="0" tIns="0" rIns="0" bIns="0" rtlCol="0">
              <a:spAutoFit/>
            </a:bodyPr>
            <a:lstStyle/>
            <a:p>
              <a:r>
                <a:rPr lang="en-US" dirty="0" smtClean="0">
                  <a:latin typeface="Verisurf" panose="02000000000000000000" pitchFamily="2" charset="0"/>
                </a:rPr>
                <a:t>#|:2|A|B|C</a:t>
              </a:r>
              <a:endParaRPr lang="en-US" dirty="0">
                <a:latin typeface="Verisurf" panose="02000000000000000000" pitchFamily="2" charset="0"/>
              </a:endParaRPr>
            </a:p>
          </p:txBody>
        </p:sp>
        <p:sp>
          <p:nvSpPr>
            <p:cNvPr id="15" name="TextBox 14"/>
            <p:cNvSpPr txBox="1"/>
            <p:nvPr/>
          </p:nvSpPr>
          <p:spPr>
            <a:xfrm>
              <a:off x="6198026" y="728804"/>
              <a:ext cx="620363" cy="276999"/>
            </a:xfrm>
            <a:prstGeom prst="rect">
              <a:avLst/>
            </a:prstGeom>
            <a:noFill/>
          </p:spPr>
          <p:txBody>
            <a:bodyPr wrap="none" lIns="0" tIns="0" rIns="0" bIns="0" rtlCol="0">
              <a:spAutoFit/>
            </a:bodyPr>
            <a:lstStyle/>
            <a:p>
              <a:r>
                <a:rPr lang="en-US" dirty="0">
                  <a:latin typeface="Verisurf" panose="02000000000000000000" pitchFamily="2" charset="0"/>
                </a:rPr>
                <a:t>:</a:t>
              </a:r>
              <a:r>
                <a:rPr lang="en-US" dirty="0" smtClean="0"/>
                <a:t>6±1</a:t>
              </a:r>
              <a:endParaRPr lang="en-US" dirty="0"/>
            </a:p>
          </p:txBody>
        </p:sp>
      </p:grpSp>
    </p:spTree>
    <p:extLst>
      <p:ext uri="{BB962C8B-B14F-4D97-AF65-F5344CB8AC3E}">
        <p14:creationId xmlns:p14="http://schemas.microsoft.com/office/powerpoint/2010/main" val="36448039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1102</TotalTime>
  <Words>922</Words>
  <Application>Microsoft Office PowerPoint</Application>
  <PresentationFormat>Widescreen</PresentationFormat>
  <Paragraphs>215</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Courier New</vt:lpstr>
      <vt:lpstr>Verisurf</vt:lpstr>
      <vt:lpstr>Office Theme</vt:lpstr>
      <vt:lpstr>DMIS  OUTPUT FILE - .dmo</vt:lpstr>
      <vt:lpstr>DMIS Output File Description</vt:lpstr>
      <vt:lpstr>Measurement Program Information</vt:lpstr>
      <vt:lpstr>Header information</vt:lpstr>
      <vt:lpstr>Surface Point Measurement</vt:lpstr>
      <vt:lpstr>Rounded Slot Measurement</vt:lpstr>
      <vt:lpstr>Rectangular Slot</vt:lpstr>
      <vt:lpstr>Round Hole</vt:lpstr>
      <vt:lpstr>Round Pin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DeVries</dc:creator>
  <cp:lastModifiedBy>Michael DeVries</cp:lastModifiedBy>
  <cp:revision>11</cp:revision>
  <dcterms:created xsi:type="dcterms:W3CDTF">2024-01-18T22:14:30Z</dcterms:created>
  <dcterms:modified xsi:type="dcterms:W3CDTF">2024-01-22T20:44:45Z</dcterms:modified>
</cp:coreProperties>
</file>